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4.xml" ContentType="application/vnd.openxmlformats-officedocument.presentationml.slide+xml"/>
  <Override PartName="/ppt/slides/slide20.xml" ContentType="application/vnd.openxmlformats-officedocument.presentationml.slide+xml"/>
  <Override PartName="/ppt/slides/slide18.xml" ContentType="application/vnd.openxmlformats-officedocument.presentationml.slide+xml"/>
  <Override PartName="/ppt/slides/slide21.xml" ContentType="application/vnd.openxmlformats-officedocument.presentationml.slide+xml"/>
  <Override PartName="/ppt/slides/slide19.xml" ContentType="application/vnd.openxmlformats-officedocument.presentationml.slide+xml"/>
  <Override PartName="/ppt/notesSlides/notesSlide21.xml" ContentType="application/vnd.openxmlformats-officedocument.presentationml.notesSlide+xml"/>
  <Override PartName="/ppt/slideMasters/slideMaster1.xml" ContentType="application/vnd.openxmlformats-officedocument.presentationml.slideMaster+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0.xml" ContentType="application/vnd.openxmlformats-officedocument.presentationml.notesSlide+xml"/>
  <Override PartName="/ppt/notesSlides/notesSlide22.xml" ContentType="application/vnd.openxmlformats-officedocument.presentationml.notesSlide+xml"/>
  <Override PartName="/ppt/slideLayouts/slideLayout3.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notesSlides/notesSlide19.xml" ContentType="application/vnd.openxmlformats-officedocument.presentationml.notesSlide+xml"/>
  <Override PartName="/ppt/notesSlides/notesSlide1.xml" ContentType="application/vnd.openxmlformats-officedocument.presentationml.notesSlide+xml"/>
  <Override PartName="/ppt/slideLayouts/slideLayout2.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7.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6.xml" ContentType="application/vnd.openxmlformats-officedocument.presentationml.notesSlide+xml"/>
  <Override PartName="/ppt/notesSlides/notesSlide18.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autoCompressPictures="0">
  <p:sldMasterIdLst>
    <p:sldMasterId id="2147483648" r:id="rId1"/>
  </p:sldMasterIdLst>
  <p:notesMasterIdLst>
    <p:notesMasterId r:id="rId26"/>
  </p:notesMasterIdLst>
  <p:handoutMasterIdLst>
    <p:handoutMasterId r:id="rId27"/>
  </p:handoutMasterIdLst>
  <p:sldIdLst>
    <p:sldId id="256" r:id="rId2"/>
    <p:sldId id="259" r:id="rId3"/>
    <p:sldId id="321" r:id="rId4"/>
    <p:sldId id="322" r:id="rId5"/>
    <p:sldId id="323" r:id="rId6"/>
    <p:sldId id="324" r:id="rId7"/>
    <p:sldId id="325" r:id="rId8"/>
    <p:sldId id="320" r:id="rId9"/>
    <p:sldId id="269" r:id="rId10"/>
    <p:sldId id="315" r:id="rId11"/>
    <p:sldId id="319" r:id="rId12"/>
    <p:sldId id="303" r:id="rId13"/>
    <p:sldId id="318" r:id="rId14"/>
    <p:sldId id="316" r:id="rId15"/>
    <p:sldId id="261" r:id="rId16"/>
    <p:sldId id="296" r:id="rId17"/>
    <p:sldId id="289" r:id="rId18"/>
    <p:sldId id="301" r:id="rId19"/>
    <p:sldId id="280" r:id="rId20"/>
    <p:sldId id="317" r:id="rId21"/>
    <p:sldId id="277" r:id="rId22"/>
    <p:sldId id="267" r:id="rId23"/>
    <p:sldId id="314" r:id="rId24"/>
    <p:sldId id="298" r:id="rId25"/>
  </p:sldIdLst>
  <p:sldSz cx="9144000" cy="6858000" type="screen4x3"/>
  <p:notesSz cx="7010400" cy="9296400"/>
  <p:embeddedFontLst>
    <p:embeddedFont>
      <p:font typeface="Century Gothic" panose="020B0502020202020204" pitchFamily="34" charset="0"/>
      <p:regular r:id="rId28"/>
      <p:bold r:id="rId29"/>
      <p:italic r:id="rId30"/>
      <p:boldItalic r:id="rId31"/>
    </p:embeddedFont>
    <p:embeddedFont>
      <p:font typeface="Tahoma" panose="020B0604030504040204" pitchFamily="34" charset="0"/>
      <p:regular r:id="rId32"/>
      <p:bold r:id="rId33"/>
    </p:embeddedFont>
    <p:embeddedFont>
      <p:font typeface="Utsaah" panose="020B0604020202020204" charset="0"/>
      <p:regular r:id="rId34"/>
      <p:bold r:id="rId35"/>
      <p:italic r:id="rId36"/>
      <p:boldItalic r:id="rId37"/>
    </p:embeddedFont>
    <p:embeddedFont>
      <p:font typeface="Calibri" panose="020F0502020204030204" pitchFamily="34" charset="0"/>
      <p:regular r:id="rId38"/>
      <p:bold r:id="rId39"/>
      <p:italic r:id="rId40"/>
      <p:boldItalic r:id="rId41"/>
    </p:embeddedFont>
    <p:embeddedFont>
      <p:font typeface="Verdana" panose="020B0604030504040204" pitchFamily="34" charset="0"/>
      <p:regular r:id="rId42"/>
      <p:bold r:id="rId43"/>
      <p:italic r:id="rId44"/>
      <p:boldItalic r:id="rId45"/>
    </p:embeddedFont>
  </p:embeddedFontLst>
  <p:defaultTextStyle>
    <a:defPPr>
      <a:defRPr lang="en-US"/>
    </a:defPPr>
    <a:lvl1pPr algn="l" defTabSz="457200" rtl="0" fontAlgn="base">
      <a:spcBef>
        <a:spcPct val="0"/>
      </a:spcBef>
      <a:spcAft>
        <a:spcPct val="0"/>
      </a:spcAft>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693"/>
    <a:srgbClr val="1F497D"/>
    <a:srgbClr val="D0D0D0"/>
    <a:srgbClr val="FFFFCC"/>
    <a:srgbClr val="C6BB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76" autoAdjust="0"/>
    <p:restoredTop sz="88800" autoAdjust="0"/>
  </p:normalViewPr>
  <p:slideViewPr>
    <p:cSldViewPr snapToGrid="0" snapToObjects="1">
      <p:cViewPr varScale="1">
        <p:scale>
          <a:sx n="64" d="100"/>
          <a:sy n="64" d="100"/>
        </p:scale>
        <p:origin x="1542" y="72"/>
      </p:cViewPr>
      <p:guideLst>
        <p:guide orient="horz" pos="2160"/>
        <p:guide pos="2880"/>
      </p:guideLst>
    </p:cSldViewPr>
  </p:slideViewPr>
  <p:outlineViewPr>
    <p:cViewPr>
      <p:scale>
        <a:sx n="33" d="100"/>
        <a:sy n="33" d="100"/>
      </p:scale>
      <p:origin x="48" y="0"/>
    </p:cViewPr>
  </p:outlineViewPr>
  <p:notesTextViewPr>
    <p:cViewPr>
      <p:scale>
        <a:sx n="100" d="100"/>
        <a:sy n="100" d="100"/>
      </p:scale>
      <p:origin x="0" y="0"/>
    </p:cViewPr>
  </p:notesTextViewPr>
  <p:sorterViewPr>
    <p:cViewPr>
      <p:scale>
        <a:sx n="200" d="100"/>
        <a:sy n="200" d="100"/>
      </p:scale>
      <p:origin x="0" y="952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3" Type="http://schemas.openxmlformats.org/officeDocument/2006/relationships/customXml" Target="../customXml/item3.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52"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735" cy="464503"/>
          </a:xfrm>
          <a:prstGeom prst="rect">
            <a:avLst/>
          </a:prstGeom>
        </p:spPr>
        <p:txBody>
          <a:bodyPr vert="horz" lIns="93150" tIns="46575" rIns="93150" bIns="46575" rtlCol="0"/>
          <a:lstStyle>
            <a:lvl1pPr algn="l">
              <a:defRPr sz="1200" dirty="0">
                <a:latin typeface="Arial" charset="0"/>
                <a:cs typeface="+mn-cs"/>
              </a:defRPr>
            </a:lvl1pPr>
          </a:lstStyle>
          <a:p>
            <a:pPr>
              <a:defRPr/>
            </a:pPr>
            <a:endParaRPr lang="en-US" dirty="0"/>
          </a:p>
        </p:txBody>
      </p:sp>
      <p:sp>
        <p:nvSpPr>
          <p:cNvPr id="3" name="Date Placeholder 2"/>
          <p:cNvSpPr>
            <a:spLocks noGrp="1"/>
          </p:cNvSpPr>
          <p:nvPr>
            <p:ph type="dt" sz="quarter" idx="1"/>
          </p:nvPr>
        </p:nvSpPr>
        <p:spPr>
          <a:xfrm>
            <a:off x="3971081" y="0"/>
            <a:ext cx="3037735" cy="464503"/>
          </a:xfrm>
          <a:prstGeom prst="rect">
            <a:avLst/>
          </a:prstGeom>
        </p:spPr>
        <p:txBody>
          <a:bodyPr vert="horz" lIns="93150" tIns="46575" rIns="93150" bIns="46575" rtlCol="0"/>
          <a:lstStyle>
            <a:lvl1pPr algn="r">
              <a:defRPr sz="1200" smtClean="0">
                <a:latin typeface="Arial" charset="0"/>
                <a:cs typeface="+mn-cs"/>
              </a:defRPr>
            </a:lvl1pPr>
          </a:lstStyle>
          <a:p>
            <a:pPr>
              <a:defRPr/>
            </a:pPr>
            <a:fld id="{287F4B0F-C099-4E5F-B651-DA25247ED6A3}" type="datetimeFigureOut">
              <a:rPr lang="en-US"/>
              <a:pPr>
                <a:defRPr/>
              </a:pPr>
              <a:t>9/15/2016</a:t>
            </a:fld>
            <a:endParaRPr lang="en-US" dirty="0"/>
          </a:p>
        </p:txBody>
      </p:sp>
      <p:sp>
        <p:nvSpPr>
          <p:cNvPr id="4" name="Footer Placeholder 3"/>
          <p:cNvSpPr>
            <a:spLocks noGrp="1"/>
          </p:cNvSpPr>
          <p:nvPr>
            <p:ph type="ftr" sz="quarter" idx="2"/>
          </p:nvPr>
        </p:nvSpPr>
        <p:spPr>
          <a:xfrm>
            <a:off x="0" y="8830312"/>
            <a:ext cx="3037735" cy="464503"/>
          </a:xfrm>
          <a:prstGeom prst="rect">
            <a:avLst/>
          </a:prstGeom>
        </p:spPr>
        <p:txBody>
          <a:bodyPr vert="horz" lIns="93150" tIns="46575" rIns="93150" bIns="46575" rtlCol="0" anchor="b"/>
          <a:lstStyle>
            <a:lvl1pPr algn="l">
              <a:defRPr sz="1200" dirty="0">
                <a:latin typeface="Arial" charset="0"/>
                <a:cs typeface="+mn-cs"/>
              </a:defRPr>
            </a:lvl1pPr>
          </a:lstStyle>
          <a:p>
            <a:pPr>
              <a:defRPr/>
            </a:pPr>
            <a:endParaRPr lang="en-US" dirty="0"/>
          </a:p>
        </p:txBody>
      </p:sp>
      <p:sp>
        <p:nvSpPr>
          <p:cNvPr id="5" name="Slide Number Placeholder 4"/>
          <p:cNvSpPr>
            <a:spLocks noGrp="1"/>
          </p:cNvSpPr>
          <p:nvPr>
            <p:ph type="sldNum" sz="quarter" idx="3"/>
          </p:nvPr>
        </p:nvSpPr>
        <p:spPr>
          <a:xfrm>
            <a:off x="3971081" y="8830312"/>
            <a:ext cx="3037735" cy="464503"/>
          </a:xfrm>
          <a:prstGeom prst="rect">
            <a:avLst/>
          </a:prstGeom>
        </p:spPr>
        <p:txBody>
          <a:bodyPr vert="horz" lIns="93150" tIns="46575" rIns="93150" bIns="46575" rtlCol="0" anchor="b"/>
          <a:lstStyle>
            <a:lvl1pPr algn="r">
              <a:defRPr sz="1200" smtClean="0">
                <a:latin typeface="Arial" charset="0"/>
                <a:cs typeface="+mn-cs"/>
              </a:defRPr>
            </a:lvl1pPr>
          </a:lstStyle>
          <a:p>
            <a:pPr>
              <a:defRPr/>
            </a:pPr>
            <a:fld id="{972DF14A-3F3C-47CA-BA39-C35B8501B9D1}" type="slidenum">
              <a:rPr lang="en-US"/>
              <a:pPr>
                <a:defRPr/>
              </a:pPr>
              <a:t>‹#›</a:t>
            </a:fld>
            <a:endParaRPr lang="en-US" dirty="0"/>
          </a:p>
        </p:txBody>
      </p:sp>
    </p:spTree>
    <p:extLst>
      <p:ext uri="{BB962C8B-B14F-4D97-AF65-F5344CB8AC3E}">
        <p14:creationId xmlns:p14="http://schemas.microsoft.com/office/powerpoint/2010/main" val="33705153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735" cy="464503"/>
          </a:xfrm>
          <a:prstGeom prst="rect">
            <a:avLst/>
          </a:prstGeom>
        </p:spPr>
        <p:txBody>
          <a:bodyPr vert="horz" lIns="93150" tIns="46575" rIns="93150" bIns="46575" rtlCol="0"/>
          <a:lstStyle>
            <a:lvl1pPr algn="l">
              <a:defRPr sz="1200" dirty="0">
                <a:latin typeface="Arial" charset="0"/>
                <a:cs typeface="+mn-cs"/>
              </a:defRPr>
            </a:lvl1pPr>
          </a:lstStyle>
          <a:p>
            <a:pPr>
              <a:defRPr/>
            </a:pPr>
            <a:endParaRPr lang="en-US" dirty="0"/>
          </a:p>
        </p:txBody>
      </p:sp>
      <p:sp>
        <p:nvSpPr>
          <p:cNvPr id="3" name="Date Placeholder 2"/>
          <p:cNvSpPr>
            <a:spLocks noGrp="1"/>
          </p:cNvSpPr>
          <p:nvPr>
            <p:ph type="dt" idx="1"/>
          </p:nvPr>
        </p:nvSpPr>
        <p:spPr>
          <a:xfrm>
            <a:off x="3971081" y="0"/>
            <a:ext cx="3037735" cy="464503"/>
          </a:xfrm>
          <a:prstGeom prst="rect">
            <a:avLst/>
          </a:prstGeom>
        </p:spPr>
        <p:txBody>
          <a:bodyPr vert="horz" lIns="93150" tIns="46575" rIns="93150" bIns="46575" rtlCol="0"/>
          <a:lstStyle>
            <a:lvl1pPr algn="r">
              <a:defRPr sz="1200" smtClean="0">
                <a:latin typeface="Arial" charset="0"/>
                <a:cs typeface="+mn-cs"/>
              </a:defRPr>
            </a:lvl1pPr>
          </a:lstStyle>
          <a:p>
            <a:pPr>
              <a:defRPr/>
            </a:pPr>
            <a:fld id="{84517B5E-6743-466D-8162-90C3411F4526}" type="datetimeFigureOut">
              <a:rPr lang="en-US"/>
              <a:pPr>
                <a:defRPr/>
              </a:pPr>
              <a:t>9/15/2016</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50" tIns="46575" rIns="93150" bIns="46575" rtlCol="0" anchor="ctr"/>
          <a:lstStyle/>
          <a:p>
            <a:pPr lvl="0"/>
            <a:endParaRPr lang="en-US" noProof="0" dirty="0"/>
          </a:p>
        </p:txBody>
      </p:sp>
      <p:sp>
        <p:nvSpPr>
          <p:cNvPr id="5" name="Notes Placeholder 4"/>
          <p:cNvSpPr>
            <a:spLocks noGrp="1"/>
          </p:cNvSpPr>
          <p:nvPr>
            <p:ph type="body" sz="quarter" idx="3"/>
          </p:nvPr>
        </p:nvSpPr>
        <p:spPr>
          <a:xfrm>
            <a:off x="700406" y="4415156"/>
            <a:ext cx="5609588" cy="4183697"/>
          </a:xfrm>
          <a:prstGeom prst="rect">
            <a:avLst/>
          </a:prstGeom>
        </p:spPr>
        <p:txBody>
          <a:bodyPr vert="horz" lIns="93150" tIns="46575" rIns="93150" bIns="46575"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30312"/>
            <a:ext cx="3037735" cy="464503"/>
          </a:xfrm>
          <a:prstGeom prst="rect">
            <a:avLst/>
          </a:prstGeom>
        </p:spPr>
        <p:txBody>
          <a:bodyPr vert="horz" lIns="93150" tIns="46575" rIns="93150" bIns="46575" rtlCol="0" anchor="b"/>
          <a:lstStyle>
            <a:lvl1pPr algn="l">
              <a:defRPr sz="1200" dirty="0">
                <a:latin typeface="Arial" charset="0"/>
                <a:cs typeface="+mn-cs"/>
              </a:defRPr>
            </a:lvl1pPr>
          </a:lstStyle>
          <a:p>
            <a:pPr>
              <a:defRPr/>
            </a:pPr>
            <a:endParaRPr lang="en-US" dirty="0"/>
          </a:p>
        </p:txBody>
      </p:sp>
      <p:sp>
        <p:nvSpPr>
          <p:cNvPr id="7" name="Slide Number Placeholder 6"/>
          <p:cNvSpPr>
            <a:spLocks noGrp="1"/>
          </p:cNvSpPr>
          <p:nvPr>
            <p:ph type="sldNum" sz="quarter" idx="5"/>
          </p:nvPr>
        </p:nvSpPr>
        <p:spPr>
          <a:xfrm>
            <a:off x="3971081" y="8830312"/>
            <a:ext cx="3037735" cy="464503"/>
          </a:xfrm>
          <a:prstGeom prst="rect">
            <a:avLst/>
          </a:prstGeom>
        </p:spPr>
        <p:txBody>
          <a:bodyPr vert="horz" lIns="93150" tIns="46575" rIns="93150" bIns="46575" rtlCol="0" anchor="b"/>
          <a:lstStyle>
            <a:lvl1pPr algn="r">
              <a:defRPr sz="1200" smtClean="0">
                <a:latin typeface="Arial" charset="0"/>
                <a:cs typeface="+mn-cs"/>
              </a:defRPr>
            </a:lvl1pPr>
          </a:lstStyle>
          <a:p>
            <a:pPr>
              <a:defRPr/>
            </a:pPr>
            <a:fld id="{1F86E879-8185-4D14-A743-5FB27DA6A707}" type="slidenum">
              <a:rPr lang="en-US"/>
              <a:pPr>
                <a:defRPr/>
              </a:pPr>
              <a:t>‹#›</a:t>
            </a:fld>
            <a:endParaRPr lang="en-US" dirty="0"/>
          </a:p>
        </p:txBody>
      </p:sp>
    </p:spTree>
    <p:extLst>
      <p:ext uri="{BB962C8B-B14F-4D97-AF65-F5344CB8AC3E}">
        <p14:creationId xmlns:p14="http://schemas.microsoft.com/office/powerpoint/2010/main" val="89478710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americancapital.com/resources/types_of_financing/senior_term_debt/senior_term_debt.html"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b="1" dirty="0"/>
          </a:p>
          <a:p>
            <a:pPr>
              <a:spcBef>
                <a:spcPct val="0"/>
              </a:spcBef>
            </a:pPr>
            <a:endParaRPr lang="en-US" b="1" i="1" dirty="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B43BE74C-2887-438D-827E-6A994A374773}" type="slidenum">
              <a:rPr lang="en-US"/>
              <a:pPr eaLnBrk="1" hangingPunct="1"/>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b="1" i="1" dirty="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B43BE74C-2887-438D-827E-6A994A374773}" type="slidenum">
              <a:rPr lang="en-US"/>
              <a:pPr eaLnBrk="1" hangingPunct="1"/>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z="1000" b="1" i="1" dirty="0"/>
          </a:p>
          <a:p>
            <a:pPr>
              <a:spcBef>
                <a:spcPct val="0"/>
              </a:spcBef>
            </a:pPr>
            <a:endParaRPr lang="en-US" sz="1000" i="1" dirty="0"/>
          </a:p>
          <a:p>
            <a:pPr>
              <a:spcBef>
                <a:spcPct val="0"/>
              </a:spcBef>
            </a:pPr>
            <a:endParaRPr lang="en-US" sz="1000" i="1" dirty="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F2CFF969-3376-4914-BC6D-24F83980ABB2}" type="slidenum">
              <a:rPr lang="en-US"/>
              <a:pPr eaLnBrk="1" hangingPunct="1"/>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000" b="1" dirty="0"/>
              <a:t>Notes Slide 7</a:t>
            </a:r>
          </a:p>
          <a:p>
            <a:pPr>
              <a:spcBef>
                <a:spcPct val="0"/>
              </a:spcBef>
            </a:pPr>
            <a:endParaRPr lang="en-US" sz="1000" dirty="0"/>
          </a:p>
          <a:p>
            <a:pPr>
              <a:spcBef>
                <a:spcPct val="0"/>
              </a:spcBef>
            </a:pPr>
            <a:r>
              <a:rPr lang="en-US" sz="1000" dirty="0"/>
              <a:t>As reported in the Census Bureau’s “2007 Survey of Business Owners”: </a:t>
            </a:r>
          </a:p>
          <a:p>
            <a:pPr>
              <a:spcBef>
                <a:spcPct val="0"/>
              </a:spcBef>
            </a:pPr>
            <a:endParaRPr lang="en-US" sz="1000" dirty="0"/>
          </a:p>
          <a:p>
            <a:pPr marL="171450" indent="-171450">
              <a:spcBef>
                <a:spcPct val="0"/>
              </a:spcBef>
              <a:buFont typeface="Arial" panose="020B0604020202020204" pitchFamily="34" charset="0"/>
              <a:buChar char="•"/>
            </a:pPr>
            <a:r>
              <a:rPr lang="en-US" sz="1000" dirty="0"/>
              <a:t>There are approximately </a:t>
            </a:r>
            <a:r>
              <a:rPr lang="en-US" sz="1000" b="1" dirty="0"/>
              <a:t>8 million minority-owned businesses </a:t>
            </a:r>
            <a:r>
              <a:rPr lang="en-US" sz="1000" dirty="0"/>
              <a:t>in the U.S. </a:t>
            </a:r>
          </a:p>
          <a:p>
            <a:pPr marL="171450" indent="-171450">
              <a:spcBef>
                <a:spcPct val="0"/>
              </a:spcBef>
              <a:buFont typeface="Arial" panose="020B0604020202020204" pitchFamily="34" charset="0"/>
              <a:buChar char="•"/>
            </a:pPr>
            <a:endParaRPr lang="en-US" sz="1000" dirty="0"/>
          </a:p>
          <a:p>
            <a:pPr marL="171450" indent="-171450">
              <a:spcBef>
                <a:spcPct val="0"/>
              </a:spcBef>
              <a:buFont typeface="Arial" panose="020B0604020202020204" pitchFamily="34" charset="0"/>
              <a:buChar char="•"/>
            </a:pPr>
            <a:r>
              <a:rPr lang="en-US" sz="1000" dirty="0"/>
              <a:t>MBEs contribute </a:t>
            </a:r>
            <a:r>
              <a:rPr lang="en-US" sz="1000" b="1" dirty="0"/>
              <a:t>1</a:t>
            </a:r>
            <a:r>
              <a:rPr lang="en-US" sz="1000" b="1" baseline="0" dirty="0"/>
              <a:t> trillion dollars </a:t>
            </a:r>
            <a:r>
              <a:rPr lang="en-US" sz="1000" baseline="0" dirty="0"/>
              <a:t>in economic output and create nearly </a:t>
            </a:r>
            <a:r>
              <a:rPr lang="en-US" sz="1000" b="1" baseline="0" dirty="0"/>
              <a:t>6 million jobs </a:t>
            </a:r>
            <a:r>
              <a:rPr lang="en-US" sz="1000" baseline="0" dirty="0"/>
              <a:t>right here in the U.S.</a:t>
            </a:r>
          </a:p>
          <a:p>
            <a:pPr marL="171450" indent="-171450">
              <a:spcBef>
                <a:spcPct val="0"/>
              </a:spcBef>
              <a:buFont typeface="Arial" panose="020B0604020202020204" pitchFamily="34" charset="0"/>
              <a:buChar char="•"/>
            </a:pPr>
            <a:endParaRPr lang="en-US" sz="1000" baseline="0" dirty="0"/>
          </a:p>
          <a:p>
            <a:pPr marL="171450" indent="-171450">
              <a:spcBef>
                <a:spcPct val="0"/>
              </a:spcBef>
              <a:buFont typeface="Arial" panose="020B0604020202020204" pitchFamily="34" charset="0"/>
              <a:buChar char="•"/>
            </a:pPr>
            <a:r>
              <a:rPr lang="en-US" sz="1000" b="1" baseline="0" dirty="0"/>
              <a:t>Twenty-one percent </a:t>
            </a:r>
            <a:r>
              <a:rPr lang="en-US" sz="1000" baseline="0" dirty="0"/>
              <a:t>of all firms in the United States are owned by minorities.</a:t>
            </a:r>
            <a:endParaRPr lang="en-US" sz="1000" dirty="0"/>
          </a:p>
          <a:p>
            <a:pPr>
              <a:spcBef>
                <a:spcPct val="0"/>
              </a:spcBef>
            </a:pPr>
            <a:endParaRPr lang="en-US" sz="1000" dirty="0"/>
          </a:p>
          <a:p>
            <a:pPr marL="171450" indent="-171450">
              <a:spcBef>
                <a:spcPct val="0"/>
              </a:spcBef>
              <a:buFont typeface="Arial" panose="020B0604020202020204" pitchFamily="34" charset="0"/>
              <a:buChar char="•"/>
            </a:pPr>
            <a:r>
              <a:rPr lang="en-US" sz="1000" b="1" dirty="0"/>
              <a:t>Almost 800 thousand </a:t>
            </a:r>
            <a:r>
              <a:rPr lang="en-US" sz="1000" dirty="0"/>
              <a:t>of those firms have </a:t>
            </a:r>
            <a:r>
              <a:rPr lang="en-US" sz="1000" b="1" dirty="0"/>
              <a:t>paid employees </a:t>
            </a:r>
            <a:r>
              <a:rPr lang="en-US" sz="1000" dirty="0"/>
              <a:t>(average is 8 employees) and </a:t>
            </a:r>
            <a:r>
              <a:rPr lang="en-US" sz="1000" b="1" dirty="0"/>
              <a:t>average receipts of more than $1 million</a:t>
            </a:r>
            <a:r>
              <a:rPr lang="en-US" sz="1000" dirty="0"/>
              <a:t>.</a:t>
            </a:r>
          </a:p>
          <a:p>
            <a:pPr marL="0" marR="0" indent="0" algn="l" defTabSz="914400" rtl="0" eaLnBrk="1" fontAlgn="base" latinLnBrk="0" hangingPunct="1">
              <a:lnSpc>
                <a:spcPct val="100000"/>
              </a:lnSpc>
              <a:spcBef>
                <a:spcPct val="0"/>
              </a:spcBef>
              <a:spcAft>
                <a:spcPct val="0"/>
              </a:spcAft>
              <a:buClrTx/>
              <a:buSzTx/>
              <a:buFontTx/>
              <a:buNone/>
              <a:tabLst/>
              <a:defRPr/>
            </a:pPr>
            <a:r>
              <a:rPr lang="en-US" sz="1000" dirty="0"/>
              <a:t> </a:t>
            </a:r>
          </a:p>
          <a:p>
            <a:pPr marL="171450" indent="-171450">
              <a:spcBef>
                <a:spcPct val="0"/>
              </a:spcBef>
              <a:buFont typeface="Arial" panose="020B0604020202020204" pitchFamily="34" charset="0"/>
              <a:buChar char="•"/>
            </a:pPr>
            <a:r>
              <a:rPr lang="en-US" sz="1000" dirty="0"/>
              <a:t>Minority </a:t>
            </a:r>
            <a:r>
              <a:rPr lang="en-US" sz="1000" b="1" dirty="0"/>
              <a:t>buying power </a:t>
            </a:r>
            <a:r>
              <a:rPr lang="en-US" sz="1000" dirty="0"/>
              <a:t>is about </a:t>
            </a:r>
            <a:r>
              <a:rPr lang="en-US" sz="1000" b="1" dirty="0"/>
              <a:t>$2.5 trillion</a:t>
            </a:r>
            <a:r>
              <a:rPr lang="en-US" sz="1000" dirty="0"/>
              <a:t>, which his larger than that of all but five countries worldwide, including the United Kingdom, Russia and France.</a:t>
            </a:r>
          </a:p>
          <a:p>
            <a:pPr>
              <a:spcBef>
                <a:spcPct val="0"/>
              </a:spcBef>
            </a:pPr>
            <a:endParaRPr lang="en-US" sz="1000" dirty="0"/>
          </a:p>
          <a:p>
            <a:pPr marL="171450" indent="-171450">
              <a:spcBef>
                <a:spcPct val="0"/>
              </a:spcBef>
              <a:buFont typeface="Arial" panose="020B0604020202020204" pitchFamily="34" charset="0"/>
              <a:buChar char="•"/>
            </a:pPr>
            <a:r>
              <a:rPr lang="en-US" sz="1000" b="1" dirty="0"/>
              <a:t>Asian American </a:t>
            </a:r>
            <a:r>
              <a:rPr lang="en-US" sz="1000" dirty="0"/>
              <a:t>firms have the </a:t>
            </a:r>
            <a:r>
              <a:rPr lang="en-US" sz="1000" b="1" dirty="0"/>
              <a:t>highest gross receipts </a:t>
            </a:r>
            <a:r>
              <a:rPr lang="en-US" sz="1000" dirty="0"/>
              <a:t>at $506 billion, </a:t>
            </a:r>
            <a:r>
              <a:rPr lang="en-US" sz="1000" b="1" dirty="0"/>
              <a:t>followed by Hispanic American firms </a:t>
            </a:r>
            <a:r>
              <a:rPr lang="en-US" sz="1000" dirty="0"/>
              <a:t>at over $350 billion per year.</a:t>
            </a:r>
          </a:p>
          <a:p>
            <a:pPr marL="0" marR="0" indent="0" algn="l" defTabSz="914400" rtl="0" eaLnBrk="1" fontAlgn="base" latinLnBrk="0" hangingPunct="1">
              <a:lnSpc>
                <a:spcPct val="100000"/>
              </a:lnSpc>
              <a:spcBef>
                <a:spcPct val="0"/>
              </a:spcBef>
              <a:spcAft>
                <a:spcPct val="0"/>
              </a:spcAft>
              <a:buClrTx/>
              <a:buSzTx/>
              <a:buFontTx/>
              <a:buNone/>
              <a:tabLst/>
              <a:defRPr/>
            </a:pPr>
            <a:endParaRPr lang="en-US" sz="800" b="1" cap="none" baseline="0" dirty="0">
              <a:solidFill>
                <a:schemeClr val="tx2"/>
              </a:solidFill>
              <a:ea typeface="+mn-ea"/>
            </a:endParaRPr>
          </a:p>
          <a:p>
            <a:pPr marL="0" marR="0" indent="0" algn="l" defTabSz="914400" rtl="0" eaLnBrk="1" fontAlgn="base" latinLnBrk="0" hangingPunct="1">
              <a:lnSpc>
                <a:spcPct val="100000"/>
              </a:lnSpc>
              <a:spcBef>
                <a:spcPct val="0"/>
              </a:spcBef>
              <a:spcAft>
                <a:spcPct val="0"/>
              </a:spcAft>
              <a:buClrTx/>
              <a:buSzTx/>
              <a:buFontTx/>
              <a:buNone/>
              <a:tabLst/>
              <a:defRPr/>
            </a:pPr>
            <a:r>
              <a:rPr lang="en-US" sz="800" b="1" cap="none" baseline="0" dirty="0">
                <a:solidFill>
                  <a:schemeClr val="tx2"/>
                </a:solidFill>
                <a:ea typeface="+mn-ea"/>
              </a:rPr>
              <a:t>Strong minority-owned firms support greater job growth for maximum economic benefit to the nation.  </a:t>
            </a:r>
          </a:p>
          <a:p>
            <a:pPr>
              <a:spcBef>
                <a:spcPct val="0"/>
              </a:spcBef>
            </a:pPr>
            <a:endParaRPr lang="en-US" sz="800" b="1" i="1" dirty="0"/>
          </a:p>
          <a:p>
            <a:pPr>
              <a:spcBef>
                <a:spcPct val="0"/>
              </a:spcBef>
            </a:pPr>
            <a:endParaRPr lang="en-US" sz="800" i="1" dirty="0"/>
          </a:p>
          <a:p>
            <a:pPr>
              <a:spcBef>
                <a:spcPct val="0"/>
              </a:spcBef>
            </a:pPr>
            <a:endParaRPr lang="en-US" sz="1000" dirty="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9E23A70B-5843-4A04-896D-76FCBA149FD4}" type="slidenum">
              <a:rPr lang="en-US"/>
              <a:pPr eaLnBrk="1" hangingPunct="1"/>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10"/>
          </p:nvPr>
        </p:nvSpPr>
        <p:spPr/>
        <p:txBody>
          <a:bodyPr/>
          <a:lstStyle/>
          <a:p>
            <a:pPr>
              <a:defRPr/>
            </a:pPr>
            <a:fld id="{1F86E879-8185-4D14-A743-5FB27DA6A707}" type="slidenum">
              <a:rPr lang="en-US" smtClean="0"/>
              <a:pPr>
                <a:defRPr/>
              </a:pPr>
              <a:t>13</a:t>
            </a:fld>
            <a:endParaRPr lang="en-US" dirty="0"/>
          </a:p>
        </p:txBody>
      </p:sp>
    </p:spTree>
    <p:extLst>
      <p:ext uri="{BB962C8B-B14F-4D97-AF65-F5344CB8AC3E}">
        <p14:creationId xmlns:p14="http://schemas.microsoft.com/office/powerpoint/2010/main" val="7658897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b="1" i="1" dirty="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B43BE74C-2887-438D-827E-6A994A374773}" type="slidenum">
              <a:rPr lang="en-US"/>
              <a:pPr eaLnBrk="1" hangingPunct="1"/>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a:t>MBDA currently operates 44 business centers </a:t>
            </a:r>
            <a:r>
              <a:rPr lang="en-US" sz="1200" b="0" i="0" kern="1200" dirty="0">
                <a:solidFill>
                  <a:schemeClr val="tx1"/>
                </a:solidFill>
                <a:effectLst/>
                <a:latin typeface="+mn-lt"/>
                <a:ea typeface="+mn-ea"/>
                <a:cs typeface="+mn-cs"/>
              </a:rPr>
              <a:t>located in areas with the largest concentration of minority populations and the largest number of minority businesses.</a:t>
            </a:r>
            <a:r>
              <a:rPr lang="en-US" dirty="0"/>
              <a:t>  </a:t>
            </a:r>
          </a:p>
          <a:p>
            <a:pPr>
              <a:spcBef>
                <a:spcPct val="0"/>
              </a:spcBef>
            </a:pPr>
            <a:endParaRPr lang="en-US" dirty="0"/>
          </a:p>
          <a:p>
            <a:pPr>
              <a:spcBef>
                <a:spcPct val="0"/>
              </a:spcBef>
            </a:pPr>
            <a:r>
              <a:rPr lang="en-US" dirty="0"/>
              <a:t>Working with one Center gives clients access to the resources of the entire network of MBDA Business Centers; plus the Department of Commerce and other Federal agencies.</a:t>
            </a:r>
          </a:p>
          <a:p>
            <a:pPr>
              <a:spcBef>
                <a:spcPct val="0"/>
              </a:spcBef>
            </a:pPr>
            <a:endParaRPr lang="en-US" dirty="0"/>
          </a:p>
          <a:p>
            <a:pPr>
              <a:spcBef>
                <a:spcPct val="0"/>
              </a:spcBef>
            </a:pPr>
            <a:r>
              <a:rPr lang="en-US" dirty="0"/>
              <a:t>Our business centers provide customized services in three broad</a:t>
            </a:r>
            <a:r>
              <a:rPr lang="en-US" baseline="0" dirty="0"/>
              <a:t> categories, with the understanding that one-size does </a:t>
            </a:r>
            <a:r>
              <a:rPr lang="en-US" b="1" u="sng" baseline="0" dirty="0"/>
              <a:t>not</a:t>
            </a:r>
            <a:r>
              <a:rPr lang="en-US" b="0" u="none" baseline="0" dirty="0"/>
              <a:t> fit all . . . </a:t>
            </a:r>
            <a:r>
              <a:rPr lang="en-US" baseline="0" dirty="0"/>
              <a:t> [move to next slide] . . . </a:t>
            </a:r>
            <a:endParaRPr lang="en-US" dirty="0"/>
          </a:p>
          <a:p>
            <a:pPr>
              <a:spcBef>
                <a:spcPct val="0"/>
              </a:spcBef>
            </a:pPr>
            <a:endParaRPr lang="en-US" b="1" i="1" dirty="0"/>
          </a:p>
          <a:p>
            <a:pPr>
              <a:spcBef>
                <a:spcPct val="0"/>
              </a:spcBef>
            </a:pPr>
            <a:r>
              <a:rPr lang="en-US" dirty="0"/>
              <a:t>MBDA currently operates 44 business centers </a:t>
            </a:r>
            <a:r>
              <a:rPr lang="en-US" sz="1200" b="0" i="0" kern="1200" dirty="0">
                <a:solidFill>
                  <a:schemeClr val="tx1"/>
                </a:solidFill>
                <a:effectLst/>
                <a:latin typeface="+mn-lt"/>
                <a:ea typeface="+mn-ea"/>
                <a:cs typeface="+mn-cs"/>
              </a:rPr>
              <a:t>located in areas with the largest concentration of minority populations and the largest number of minority businesses.</a:t>
            </a:r>
            <a:r>
              <a:rPr lang="en-US" dirty="0"/>
              <a:t>  </a:t>
            </a:r>
          </a:p>
          <a:p>
            <a:pPr>
              <a:spcBef>
                <a:spcPct val="0"/>
              </a:spcBef>
            </a:pPr>
            <a:endParaRPr lang="en-US" dirty="0"/>
          </a:p>
          <a:p>
            <a:pPr>
              <a:spcBef>
                <a:spcPct val="0"/>
              </a:spcBef>
            </a:pPr>
            <a:r>
              <a:rPr lang="en-US" dirty="0"/>
              <a:t>Working with one Center gives clients access to the resources of the entire network of MBDA Business Centers; plus the Department of Commerce and other Federal agencies.</a:t>
            </a:r>
          </a:p>
          <a:p>
            <a:pPr>
              <a:spcBef>
                <a:spcPct val="0"/>
              </a:spcBef>
            </a:pPr>
            <a:endParaRPr lang="en-US" dirty="0"/>
          </a:p>
          <a:p>
            <a:pPr>
              <a:spcBef>
                <a:spcPct val="0"/>
              </a:spcBef>
            </a:pPr>
            <a:r>
              <a:rPr lang="en-US" dirty="0"/>
              <a:t>Our business centers provide customized services in three broad</a:t>
            </a:r>
            <a:r>
              <a:rPr lang="en-US" baseline="0" dirty="0"/>
              <a:t> categories, with the understanding that one-size does </a:t>
            </a:r>
            <a:r>
              <a:rPr lang="en-US" b="1" u="sng" baseline="0" dirty="0"/>
              <a:t>not</a:t>
            </a:r>
            <a:r>
              <a:rPr lang="en-US" b="0" u="none" baseline="0" dirty="0"/>
              <a:t> fit all . . . </a:t>
            </a:r>
            <a:r>
              <a:rPr lang="en-US" baseline="0" dirty="0"/>
              <a:t> [move to next slide] . . . </a:t>
            </a:r>
            <a:endParaRPr lang="en-US" dirty="0"/>
          </a:p>
          <a:p>
            <a:pPr>
              <a:spcBef>
                <a:spcPct val="0"/>
              </a:spcBef>
            </a:pPr>
            <a:endParaRPr lang="en-US" b="1" i="1" dirty="0"/>
          </a:p>
          <a:p>
            <a:pPr>
              <a:spcBef>
                <a:spcPct val="0"/>
              </a:spcBef>
            </a:pPr>
            <a:endParaRPr lang="en-US" b="1" dirty="0"/>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123032FF-0284-42D0-8758-1442228F9305}" type="slidenum">
              <a:rPr lang="en-US"/>
              <a:pPr eaLnBrk="1" hangingPunct="1"/>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marR="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dirty="0"/>
              <a:t>The</a:t>
            </a:r>
            <a:r>
              <a:rPr lang="en-US" baseline="0" dirty="0"/>
              <a:t> first service category is access to capital.</a:t>
            </a:r>
          </a:p>
          <a:p>
            <a:pPr marL="0" marR="0" indent="0" algn="l" defTabSz="914400" rtl="0" eaLnBrk="1" fontAlgn="base" latinLnBrk="0" hangingPunct="1">
              <a:lnSpc>
                <a:spcPct val="100000"/>
              </a:lnSpc>
              <a:spcBef>
                <a:spcPct val="0"/>
              </a:spcBef>
              <a:spcAft>
                <a:spcPct val="0"/>
              </a:spcAft>
              <a:buClrTx/>
              <a:buSzTx/>
              <a:buFontTx/>
              <a:buNone/>
              <a:tabLst/>
              <a:defRPr/>
            </a:pPr>
            <a:endParaRPr lang="en-US" baseline="0" dirty="0"/>
          </a:p>
          <a:p>
            <a:pPr marL="171450" marR="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baseline="0" dirty="0"/>
              <a:t>Shown on the slide is just a snapshot of services provided; however, all business consulting is customized to the meet the immediate and future needs of the client.</a:t>
            </a:r>
          </a:p>
          <a:p>
            <a:pPr marL="0" marR="0" indent="0" algn="l" defTabSz="914400" rtl="0" eaLnBrk="1" fontAlgn="base" latinLnBrk="0" hangingPunct="1">
              <a:lnSpc>
                <a:spcPct val="100000"/>
              </a:lnSpc>
              <a:spcBef>
                <a:spcPct val="0"/>
              </a:spcBef>
              <a:spcAft>
                <a:spcPct val="0"/>
              </a:spcAft>
              <a:buClrTx/>
              <a:buSzTx/>
              <a:buFontTx/>
              <a:buNone/>
              <a:tabLst/>
              <a:defRPr/>
            </a:pPr>
            <a:endParaRPr lang="en-US" baseline="0" dirty="0"/>
          </a:p>
          <a:p>
            <a:pPr marL="171450" marR="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baseline="0" dirty="0"/>
              <a:t>Of particular note is the Agency’s continued focus on </a:t>
            </a:r>
            <a:r>
              <a:rPr lang="en-US" b="1" baseline="0" dirty="0"/>
              <a:t>alternative financing solutions </a:t>
            </a:r>
            <a:r>
              <a:rPr lang="en-US" i="1" baseline="0" dirty="0"/>
              <a:t>(angel investors, venture capital, family office investors, etc.) </a:t>
            </a:r>
            <a:r>
              <a:rPr lang="en-US" baseline="0" dirty="0"/>
              <a:t>and </a:t>
            </a:r>
            <a:r>
              <a:rPr lang="en-US" b="1" baseline="0" dirty="0"/>
              <a:t>growth capital strategies </a:t>
            </a:r>
            <a:r>
              <a:rPr lang="en-US" i="1" baseline="0" dirty="0"/>
              <a:t>(capital that allows relatively mature companies restructure operations, enter new markets, or finance a significant acquisition)</a:t>
            </a:r>
            <a:r>
              <a:rPr lang="en-US" baseline="0" dirty="0"/>
              <a:t>.</a:t>
            </a:r>
          </a:p>
          <a:p>
            <a:pPr marL="342900" marR="0" lvl="0" indent="-342900" algn="l" defTabSz="4572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Utsaah" pitchFamily="34" charset="0"/>
                <a:ea typeface="Verdana" pitchFamily="34" charset="0"/>
                <a:cs typeface="Utsaah" pitchFamily="34" charset="0"/>
              </a:rPr>
              <a:t>Identify and broker financing opportunities </a:t>
            </a:r>
          </a:p>
          <a:p>
            <a:pPr marL="342900" marR="0" lvl="0" indent="-342900" algn="l" defTabSz="4572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Utsaah" pitchFamily="34" charset="0"/>
                <a:ea typeface="Verdana" pitchFamily="34" charset="0"/>
                <a:cs typeface="Utsaah" pitchFamily="34" charset="0"/>
              </a:rPr>
              <a:t>Capital identification based on industry specialization</a:t>
            </a:r>
          </a:p>
          <a:p>
            <a:pPr marL="342900" marR="0" lvl="0" indent="-342900" algn="l" defTabSz="4572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Utsaah" pitchFamily="34" charset="0"/>
                <a:ea typeface="Verdana" pitchFamily="34" charset="0"/>
                <a:cs typeface="Utsaah" pitchFamily="34" charset="0"/>
              </a:rPr>
              <a:t>Financial management and planning</a:t>
            </a:r>
          </a:p>
          <a:p>
            <a:pPr marL="342900" marR="0" lvl="0" indent="-342900" algn="l" defTabSz="4572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Utsaah" pitchFamily="34" charset="0"/>
                <a:ea typeface="Verdana" pitchFamily="34" charset="0"/>
                <a:cs typeface="Utsaah" pitchFamily="34" charset="0"/>
              </a:rPr>
              <a:t>Financing forums and networking events</a:t>
            </a:r>
          </a:p>
          <a:p>
            <a:pPr marL="342900" marR="0" lvl="0" indent="-342900" algn="l" defTabSz="4572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Utsaah" pitchFamily="34" charset="0"/>
                <a:ea typeface="Verdana" pitchFamily="34" charset="0"/>
                <a:cs typeface="Utsaah" pitchFamily="34" charset="0"/>
              </a:rPr>
              <a:t>Identification and closure of mergers and acquisitions</a:t>
            </a:r>
          </a:p>
          <a:p>
            <a:pPr marL="0" marR="0" indent="0" algn="l" defTabSz="914400" rtl="0" eaLnBrk="1" fontAlgn="base" latinLnBrk="0" hangingPunct="1">
              <a:lnSpc>
                <a:spcPct val="100000"/>
              </a:lnSpc>
              <a:spcBef>
                <a:spcPct val="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0"/>
              </a:spcBef>
              <a:spcAft>
                <a:spcPct val="0"/>
              </a:spcAft>
              <a:buClrTx/>
              <a:buSzTx/>
              <a:buFontTx/>
              <a:buNone/>
              <a:tabLst/>
              <a:defRPr/>
            </a:pPr>
            <a:endParaRPr lang="en-US" dirty="0"/>
          </a:p>
          <a:p>
            <a:pPr>
              <a:spcBef>
                <a:spcPct val="0"/>
              </a:spcBef>
            </a:pPr>
            <a:endParaRPr lang="en-US" u="none" dirty="0">
              <a:solidFill>
                <a:schemeClr val="tx1"/>
              </a:solidFill>
              <a:hlinkClick r:id="rId3" action="ppaction://hlinkfile"/>
            </a:endParaRP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A969A547-5A58-406E-B579-E31246D9DB6E}" type="slidenum">
              <a:rPr lang="en-US"/>
              <a:pPr eaLnBrk="1" hangingPunct="1"/>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11352">
              <a:spcBef>
                <a:spcPct val="0"/>
              </a:spcBef>
            </a:pPr>
            <a:endParaRPr lang="en-US" dirty="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95932E9D-3270-4DCE-BCC2-D1D922E6BBEB}" type="slidenum">
              <a:rPr lang="en-US"/>
              <a:pPr eaLnBrk="1" hangingPunct="1"/>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b="0" dirty="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3E6034A2-33C1-4189-A5D0-5D488E0EC3EC}" type="slidenum">
              <a:rPr lang="en-US"/>
              <a:pPr eaLnBrk="1" hangingPunct="1"/>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0F95521C-63F3-4CF8-B90B-4DCEC75DEAC4}" type="slidenum">
              <a:rPr lang="en-US"/>
              <a:pPr eaLnBrk="1" hangingPunct="1"/>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solidFill>
                <a:srgbClr val="C00000"/>
              </a:solidFill>
            </a:endParaRP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C38B2478-4DD6-4C91-9FAA-23A9F3406B85}" type="slidenum">
              <a:rPr lang="en-US"/>
              <a:pPr eaLnBrk="1" hangingPunct="1"/>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b="1" i="1" dirty="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B43BE74C-2887-438D-827E-6A994A374773}" type="slidenum">
              <a:rPr lang="en-US"/>
              <a:pPr eaLnBrk="1" hangingPunct="1"/>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1352" rtl="0" eaLnBrk="1" fontAlgn="base" latinLnBrk="0" hangingPunct="1">
              <a:lnSpc>
                <a:spcPct val="100000"/>
              </a:lnSpc>
              <a:spcBef>
                <a:spcPct val="0"/>
              </a:spcBef>
              <a:spcAft>
                <a:spcPct val="0"/>
              </a:spcAft>
              <a:buClrTx/>
              <a:buSzTx/>
              <a:buFontTx/>
              <a:buNone/>
              <a:tabLst/>
              <a:defRPr/>
            </a:pPr>
            <a:endParaRPr lang="en-US" b="1" dirty="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8C87EB0F-1A36-4914-8ECD-7B5FBF8F7C6D}" type="slidenum">
              <a:rPr lang="en-US"/>
              <a:pPr eaLnBrk="1" hangingPunct="1"/>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endParaRPr lang="en-US" b="0" baseline="0" dirty="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2E8B7001-05BD-4C64-A894-362FCFDF5804}" type="slidenum">
              <a:rPr lang="en-US"/>
              <a:pPr eaLnBrk="1" hangingPunct="1"/>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sz="quarter" idx="10"/>
          </p:nvPr>
        </p:nvSpPr>
        <p:spPr/>
        <p:txBody>
          <a:bodyPr/>
          <a:lstStyle/>
          <a:p>
            <a:pPr>
              <a:defRPr/>
            </a:pPr>
            <a:fld id="{1F86E879-8185-4D14-A743-5FB27DA6A707}" type="slidenum">
              <a:rPr lang="en-US" smtClean="0"/>
              <a:pPr>
                <a:defRPr/>
              </a:pPr>
              <a:t>23</a:t>
            </a:fld>
            <a:endParaRPr lang="en-US" dirty="0"/>
          </a:p>
        </p:txBody>
      </p:sp>
    </p:spTree>
    <p:extLst>
      <p:ext uri="{BB962C8B-B14F-4D97-AF65-F5344CB8AC3E}">
        <p14:creationId xmlns:p14="http://schemas.microsoft.com/office/powerpoint/2010/main" val="39289008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b="0" dirty="0"/>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62D14985-7C44-452A-93A4-CA5315DC3EDB}" type="slidenum">
              <a:rPr lang="en-US"/>
              <a:pPr eaLnBrk="1" hangingPunct="1"/>
              <a:t>24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solidFill>
                <a:srgbClr val="C00000"/>
              </a:solidFill>
            </a:endParaRP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C38B2478-4DD6-4C91-9FAA-23A9F3406B85}" type="slidenum">
              <a:rPr lang="en-US"/>
              <a:pPr eaLnBrk="1" hangingPunct="1"/>
              <a:t>3</a:t>
            </a:fld>
            <a:endParaRPr lang="en-US" dirty="0"/>
          </a:p>
        </p:txBody>
      </p:sp>
    </p:spTree>
    <p:extLst>
      <p:ext uri="{BB962C8B-B14F-4D97-AF65-F5344CB8AC3E}">
        <p14:creationId xmlns:p14="http://schemas.microsoft.com/office/powerpoint/2010/main" val="1291914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solidFill>
                <a:srgbClr val="C00000"/>
              </a:solidFill>
            </a:endParaRP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C38B2478-4DD6-4C91-9FAA-23A9F3406B85}" type="slidenum">
              <a:rPr lang="en-US"/>
              <a:pPr eaLnBrk="1" hangingPunct="1"/>
              <a:t>4</a:t>
            </a:fld>
            <a:endParaRPr lang="en-US" dirty="0"/>
          </a:p>
        </p:txBody>
      </p:sp>
    </p:spTree>
    <p:extLst>
      <p:ext uri="{BB962C8B-B14F-4D97-AF65-F5344CB8AC3E}">
        <p14:creationId xmlns:p14="http://schemas.microsoft.com/office/powerpoint/2010/main" val="884329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solidFill>
                <a:srgbClr val="C00000"/>
              </a:solidFill>
            </a:endParaRP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C38B2478-4DD6-4C91-9FAA-23A9F3406B85}" type="slidenum">
              <a:rPr lang="en-US"/>
              <a:pPr eaLnBrk="1" hangingPunct="1"/>
              <a:t>5</a:t>
            </a:fld>
            <a:endParaRPr lang="en-US" dirty="0"/>
          </a:p>
        </p:txBody>
      </p:sp>
    </p:spTree>
    <p:extLst>
      <p:ext uri="{BB962C8B-B14F-4D97-AF65-F5344CB8AC3E}">
        <p14:creationId xmlns:p14="http://schemas.microsoft.com/office/powerpoint/2010/main" val="910579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solidFill>
                <a:srgbClr val="C00000"/>
              </a:solidFill>
            </a:endParaRP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C38B2478-4DD6-4C91-9FAA-23A9F3406B85}" type="slidenum">
              <a:rPr lang="en-US"/>
              <a:pPr eaLnBrk="1" hangingPunct="1"/>
              <a:t>6</a:t>
            </a:fld>
            <a:endParaRPr lang="en-US" dirty="0"/>
          </a:p>
        </p:txBody>
      </p:sp>
    </p:spTree>
    <p:extLst>
      <p:ext uri="{BB962C8B-B14F-4D97-AF65-F5344CB8AC3E}">
        <p14:creationId xmlns:p14="http://schemas.microsoft.com/office/powerpoint/2010/main" val="10636356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solidFill>
                <a:srgbClr val="C00000"/>
              </a:solidFill>
            </a:endParaRP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C38B2478-4DD6-4C91-9FAA-23A9F3406B85}" type="slidenum">
              <a:rPr lang="en-US"/>
              <a:pPr eaLnBrk="1" hangingPunct="1"/>
              <a:t>7</a:t>
            </a:fld>
            <a:endParaRPr lang="en-US" dirty="0"/>
          </a:p>
        </p:txBody>
      </p:sp>
    </p:spTree>
    <p:extLst>
      <p:ext uri="{BB962C8B-B14F-4D97-AF65-F5344CB8AC3E}">
        <p14:creationId xmlns:p14="http://schemas.microsoft.com/office/powerpoint/2010/main" val="859787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solidFill>
                <a:srgbClr val="C00000"/>
              </a:solidFill>
            </a:endParaRP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1761" indent="-285293" eaLnBrk="0" hangingPunct="0">
              <a:defRPr>
                <a:solidFill>
                  <a:schemeClr val="tx1"/>
                </a:solidFill>
                <a:latin typeface="Arial" pitchFamily="34" charset="0"/>
              </a:defRPr>
            </a:lvl2pPr>
            <a:lvl3pPr marL="1141171" indent="-228234" eaLnBrk="0" hangingPunct="0">
              <a:defRPr>
                <a:solidFill>
                  <a:schemeClr val="tx1"/>
                </a:solidFill>
                <a:latin typeface="Arial" pitchFamily="34" charset="0"/>
              </a:defRPr>
            </a:lvl3pPr>
            <a:lvl4pPr marL="1597640" indent="-228234" eaLnBrk="0" hangingPunct="0">
              <a:defRPr>
                <a:solidFill>
                  <a:schemeClr val="tx1"/>
                </a:solidFill>
                <a:latin typeface="Arial" pitchFamily="34" charset="0"/>
              </a:defRPr>
            </a:lvl4pPr>
            <a:lvl5pPr marL="2054108" indent="-228234" eaLnBrk="0" hangingPunct="0">
              <a:defRPr>
                <a:solidFill>
                  <a:schemeClr val="tx1"/>
                </a:solidFill>
                <a:latin typeface="Arial" pitchFamily="34" charset="0"/>
              </a:defRPr>
            </a:lvl5pPr>
            <a:lvl6pPr marL="2510577" indent="-228234" defTabSz="456468" eaLnBrk="0" fontAlgn="base" hangingPunct="0">
              <a:spcBef>
                <a:spcPct val="0"/>
              </a:spcBef>
              <a:spcAft>
                <a:spcPct val="0"/>
              </a:spcAft>
              <a:defRPr>
                <a:solidFill>
                  <a:schemeClr val="tx1"/>
                </a:solidFill>
                <a:latin typeface="Arial" pitchFamily="34" charset="0"/>
              </a:defRPr>
            </a:lvl6pPr>
            <a:lvl7pPr marL="2967045" indent="-228234" defTabSz="456468" eaLnBrk="0" fontAlgn="base" hangingPunct="0">
              <a:spcBef>
                <a:spcPct val="0"/>
              </a:spcBef>
              <a:spcAft>
                <a:spcPct val="0"/>
              </a:spcAft>
              <a:defRPr>
                <a:solidFill>
                  <a:schemeClr val="tx1"/>
                </a:solidFill>
                <a:latin typeface="Arial" pitchFamily="34" charset="0"/>
              </a:defRPr>
            </a:lvl7pPr>
            <a:lvl8pPr marL="3423514" indent="-228234" defTabSz="456468" eaLnBrk="0" fontAlgn="base" hangingPunct="0">
              <a:spcBef>
                <a:spcPct val="0"/>
              </a:spcBef>
              <a:spcAft>
                <a:spcPct val="0"/>
              </a:spcAft>
              <a:defRPr>
                <a:solidFill>
                  <a:schemeClr val="tx1"/>
                </a:solidFill>
                <a:latin typeface="Arial" pitchFamily="34" charset="0"/>
              </a:defRPr>
            </a:lvl8pPr>
            <a:lvl9pPr marL="3879982" indent="-228234" defTabSz="456468" eaLnBrk="0" fontAlgn="base" hangingPunct="0">
              <a:spcBef>
                <a:spcPct val="0"/>
              </a:spcBef>
              <a:spcAft>
                <a:spcPct val="0"/>
              </a:spcAft>
              <a:defRPr>
                <a:solidFill>
                  <a:schemeClr val="tx1"/>
                </a:solidFill>
                <a:latin typeface="Arial" pitchFamily="34" charset="0"/>
              </a:defRPr>
            </a:lvl9pPr>
          </a:lstStyle>
          <a:p>
            <a:pPr eaLnBrk="1" hangingPunct="1"/>
            <a:fld id="{C38B2478-4DD6-4C91-9FAA-23A9F3406B85}" type="slidenum">
              <a:rPr lang="en-US"/>
              <a:pPr eaLnBrk="1" hangingPunct="1"/>
              <a:t>8</a:t>
            </a:fld>
            <a:endParaRPr lang="en-US" dirty="0"/>
          </a:p>
        </p:txBody>
      </p:sp>
    </p:spTree>
    <p:extLst>
      <p:ext uri="{BB962C8B-B14F-4D97-AF65-F5344CB8AC3E}">
        <p14:creationId xmlns:p14="http://schemas.microsoft.com/office/powerpoint/2010/main" val="2909150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6107" eaLnBrk="0" hangingPunct="0">
              <a:defRPr>
                <a:solidFill>
                  <a:schemeClr val="tx1"/>
                </a:solidFill>
                <a:latin typeface="Arial" pitchFamily="34" charset="0"/>
              </a:defRPr>
            </a:lvl1pPr>
            <a:lvl2pPr marL="741761" indent="-285293" defTabSz="916107" eaLnBrk="0" hangingPunct="0">
              <a:defRPr>
                <a:solidFill>
                  <a:schemeClr val="tx1"/>
                </a:solidFill>
                <a:latin typeface="Arial" pitchFamily="34" charset="0"/>
              </a:defRPr>
            </a:lvl2pPr>
            <a:lvl3pPr marL="1141171" indent="-228234" defTabSz="916107" eaLnBrk="0" hangingPunct="0">
              <a:defRPr>
                <a:solidFill>
                  <a:schemeClr val="tx1"/>
                </a:solidFill>
                <a:latin typeface="Arial" pitchFamily="34" charset="0"/>
              </a:defRPr>
            </a:lvl3pPr>
            <a:lvl4pPr marL="1597640" indent="-228234" defTabSz="916107" eaLnBrk="0" hangingPunct="0">
              <a:defRPr>
                <a:solidFill>
                  <a:schemeClr val="tx1"/>
                </a:solidFill>
                <a:latin typeface="Arial" pitchFamily="34" charset="0"/>
              </a:defRPr>
            </a:lvl4pPr>
            <a:lvl5pPr marL="2054108" indent="-228234" defTabSz="916107" eaLnBrk="0" hangingPunct="0">
              <a:defRPr>
                <a:solidFill>
                  <a:schemeClr val="tx1"/>
                </a:solidFill>
                <a:latin typeface="Arial" pitchFamily="34" charset="0"/>
              </a:defRPr>
            </a:lvl5pPr>
            <a:lvl6pPr marL="2510577" indent="-228234" defTabSz="916107" eaLnBrk="0" fontAlgn="base" hangingPunct="0">
              <a:spcBef>
                <a:spcPct val="0"/>
              </a:spcBef>
              <a:spcAft>
                <a:spcPct val="0"/>
              </a:spcAft>
              <a:defRPr>
                <a:solidFill>
                  <a:schemeClr val="tx1"/>
                </a:solidFill>
                <a:latin typeface="Arial" pitchFamily="34" charset="0"/>
              </a:defRPr>
            </a:lvl6pPr>
            <a:lvl7pPr marL="2967045" indent="-228234" defTabSz="916107" eaLnBrk="0" fontAlgn="base" hangingPunct="0">
              <a:spcBef>
                <a:spcPct val="0"/>
              </a:spcBef>
              <a:spcAft>
                <a:spcPct val="0"/>
              </a:spcAft>
              <a:defRPr>
                <a:solidFill>
                  <a:schemeClr val="tx1"/>
                </a:solidFill>
                <a:latin typeface="Arial" pitchFamily="34" charset="0"/>
              </a:defRPr>
            </a:lvl7pPr>
            <a:lvl8pPr marL="3423514" indent="-228234" defTabSz="916107" eaLnBrk="0" fontAlgn="base" hangingPunct="0">
              <a:spcBef>
                <a:spcPct val="0"/>
              </a:spcBef>
              <a:spcAft>
                <a:spcPct val="0"/>
              </a:spcAft>
              <a:defRPr>
                <a:solidFill>
                  <a:schemeClr val="tx1"/>
                </a:solidFill>
                <a:latin typeface="Arial" pitchFamily="34" charset="0"/>
              </a:defRPr>
            </a:lvl8pPr>
            <a:lvl9pPr marL="3879982" indent="-228234" defTabSz="916107" eaLnBrk="0" fontAlgn="base" hangingPunct="0">
              <a:spcBef>
                <a:spcPct val="0"/>
              </a:spcBef>
              <a:spcAft>
                <a:spcPct val="0"/>
              </a:spcAft>
              <a:defRPr>
                <a:solidFill>
                  <a:schemeClr val="tx1"/>
                </a:solidFill>
                <a:latin typeface="Arial" pitchFamily="34" charset="0"/>
              </a:defRPr>
            </a:lvl9pPr>
          </a:lstStyle>
          <a:p>
            <a:pPr eaLnBrk="1" hangingPunct="1"/>
            <a:fld id="{1D350327-FD57-47FA-857E-72C0950E9658}" type="slidenum">
              <a:rPr lang="en-US">
                <a:latin typeface="Tahoma" pitchFamily="34" charset="0"/>
                <a:cs typeface="Tahoma" pitchFamily="34" charset="0"/>
              </a:rPr>
              <a:pPr eaLnBrk="1" hangingPunct="1"/>
              <a:t>9</a:t>
            </a:fld>
            <a:endParaRPr lang="en-US" dirty="0">
              <a:latin typeface="Tahoma" pitchFamily="34" charset="0"/>
              <a:cs typeface="Tahoma" pitchFamily="34" charset="0"/>
            </a:endParaRPr>
          </a:p>
        </p:txBody>
      </p:sp>
      <p:sp>
        <p:nvSpPr>
          <p:cNvPr id="358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2" name="Rectangle 3"/>
          <p:cNvSpPr>
            <a:spLocks noGrp="1" noChangeArrowheads="1"/>
          </p:cNvSpPr>
          <p:nvPr>
            <p:ph type="body" idx="1"/>
          </p:nvPr>
        </p:nvSpPr>
        <p:spPr/>
        <p:txBody>
          <a:bodyPr/>
          <a:lstStyle/>
          <a:p>
            <a:pPr fontAlgn="auto">
              <a:spcBef>
                <a:spcPts val="0"/>
              </a:spcBef>
              <a:spcAft>
                <a:spcPts val="0"/>
              </a:spcAft>
              <a:defRPr/>
            </a:pPr>
            <a:endParaRPr lang="en-US" dirty="0">
              <a:latin typeface="Tahoma"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6" descr="powerpoint-01.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5088"/>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84053" y="2733077"/>
            <a:ext cx="4969441" cy="1435556"/>
          </a:xfrm>
        </p:spPr>
        <p:txBody>
          <a:bodyPr/>
          <a:lstStyle/>
          <a:p>
            <a:r>
              <a:rPr lang="en-US" dirty="0"/>
              <a:t>Click to edit Master title style</a:t>
            </a:r>
          </a:p>
        </p:txBody>
      </p:sp>
      <p:sp>
        <p:nvSpPr>
          <p:cNvPr id="4" name="Slide Number Placeholder 5"/>
          <p:cNvSpPr>
            <a:spLocks noGrp="1"/>
          </p:cNvSpPr>
          <p:nvPr>
            <p:ph type="sldNum" sz="quarter" idx="10"/>
          </p:nvPr>
        </p:nvSpPr>
        <p:spPr/>
        <p:txBody>
          <a:bodyPr/>
          <a:lstStyle>
            <a:lvl1pPr>
              <a:defRPr/>
            </a:lvl1pPr>
          </a:lstStyle>
          <a:p>
            <a:pPr>
              <a:defRPr/>
            </a:pPr>
            <a:fld id="{5B145DF0-AA43-44D0-BAC3-A67E311D16CB}" type="slidenum">
              <a:rPr lang="en-US"/>
              <a:pPr>
                <a:defRPr/>
              </a:pPr>
              <a:t>‹#›</a:t>
            </a:fld>
            <a:endParaRPr lang="en-US" dirty="0"/>
          </a:p>
        </p:txBody>
      </p:sp>
    </p:spTree>
    <p:extLst>
      <p:ext uri="{BB962C8B-B14F-4D97-AF65-F5344CB8AC3E}">
        <p14:creationId xmlns:p14="http://schemas.microsoft.com/office/powerpoint/2010/main" val="1645397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marL="342900" indent="-342900">
              <a:buFont typeface="Utsaah" pitchFamily="34" charset="0"/>
              <a:buChar char="—"/>
              <a:defRPr sz="2200">
                <a:latin typeface="Utsaah" pitchFamily="34" charset="0"/>
                <a:cs typeface="Utsaah" pitchFamily="34" charset="0"/>
              </a:defRPr>
            </a:lvl1pPr>
            <a:lvl2pPr marL="742950" indent="-285750">
              <a:buFont typeface="Wingdings" pitchFamily="2" charset="2"/>
              <a:buChar char="§"/>
              <a:defRPr sz="2000">
                <a:latin typeface="Utsaah" pitchFamily="34" charset="0"/>
                <a:cs typeface="Utsaah" pitchFamily="34" charset="0"/>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D004DBAC-C4CC-4AFB-9918-92752A7850B4}" type="datetimeFigureOut">
              <a:rPr lang="en-US"/>
              <a:pPr>
                <a:defRPr/>
              </a:pPr>
              <a:t>9/15/2016</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dirty="0">
                <a:latin typeface="+mn-lt"/>
                <a:cs typeface="+mn-cs"/>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0133E9E-18D3-495E-8FD2-75623684E614}" type="slidenum">
              <a:rPr lang="en-US"/>
              <a:pPr>
                <a:defRPr/>
              </a:pPr>
              <a:t>‹#›</a:t>
            </a:fld>
            <a:endParaRPr lang="en-US" dirty="0"/>
          </a:p>
        </p:txBody>
      </p:sp>
    </p:spTree>
    <p:extLst>
      <p:ext uri="{BB962C8B-B14F-4D97-AF65-F5344CB8AC3E}">
        <p14:creationId xmlns:p14="http://schemas.microsoft.com/office/powerpoint/2010/main" val="3651408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A118F2FB-98AD-41C8-AF11-EAB07E1A30D0}" type="slidenum">
              <a:rPr lang="en-US"/>
              <a:pPr>
                <a:defRPr/>
              </a:pPr>
              <a:t>‹#›</a:t>
            </a:fld>
            <a:endParaRPr lang="en-US" dirty="0"/>
          </a:p>
        </p:txBody>
      </p:sp>
    </p:spTree>
    <p:extLst>
      <p:ext uri="{BB962C8B-B14F-4D97-AF65-F5344CB8AC3E}">
        <p14:creationId xmlns:p14="http://schemas.microsoft.com/office/powerpoint/2010/main" val="2125934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0964FA50-FE3F-4398-AE99-3BC1B788C118}" type="slidenum">
              <a:rPr lang="en-US"/>
              <a:pPr>
                <a:defRPr/>
              </a:pPr>
              <a:t>‹#›</a:t>
            </a:fld>
            <a:endParaRPr lang="en-US" dirty="0"/>
          </a:p>
        </p:txBody>
      </p:sp>
    </p:spTree>
    <p:extLst>
      <p:ext uri="{BB962C8B-B14F-4D97-AF65-F5344CB8AC3E}">
        <p14:creationId xmlns:p14="http://schemas.microsoft.com/office/powerpoint/2010/main" val="3498893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187A53D1-65FD-4B45-97A2-93A85A614286}" type="slidenum">
              <a:rPr lang="en-US"/>
              <a:pPr>
                <a:defRPr/>
              </a:pPr>
              <a:t>‹#›</a:t>
            </a:fld>
            <a:endParaRPr lang="en-US" dirty="0"/>
          </a:p>
        </p:txBody>
      </p:sp>
    </p:spTree>
    <p:extLst>
      <p:ext uri="{BB962C8B-B14F-4D97-AF65-F5344CB8AC3E}">
        <p14:creationId xmlns:p14="http://schemas.microsoft.com/office/powerpoint/2010/main" val="607597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51E1DF44-78E1-4D80-B101-F842213B087F}" type="datetimeFigureOut">
              <a:rPr lang="en-US"/>
              <a:pPr>
                <a:defRPr/>
              </a:pPr>
              <a:t>9/15/2016</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dirty="0">
                <a:latin typeface="+mn-lt"/>
                <a:cs typeface="+mn-cs"/>
              </a:defRPr>
            </a:lvl1pPr>
          </a:lstStyle>
          <a:p>
            <a:pPr>
              <a:defRPr/>
            </a:pPr>
            <a:endParaRPr lang="en-US" dirty="0"/>
          </a:p>
        </p:txBody>
      </p:sp>
      <p:sp>
        <p:nvSpPr>
          <p:cNvPr id="4" name="Slide Number Placeholder 3"/>
          <p:cNvSpPr>
            <a:spLocks noGrp="1"/>
          </p:cNvSpPr>
          <p:nvPr>
            <p:ph type="sldNum" sz="quarter" idx="12"/>
          </p:nvPr>
        </p:nvSpPr>
        <p:spPr/>
        <p:txBody>
          <a:bodyPr/>
          <a:lstStyle>
            <a:lvl1pPr>
              <a:defRPr/>
            </a:lvl1pPr>
          </a:lstStyle>
          <a:p>
            <a:pPr>
              <a:defRPr/>
            </a:pPr>
            <a:fld id="{8A50482F-867D-4117-9530-D959164D0432}" type="slidenum">
              <a:rPr lang="en-US"/>
              <a:pPr>
                <a:defRPr/>
              </a:pPr>
              <a:t>‹#›</a:t>
            </a:fld>
            <a:endParaRPr lang="en-US" dirty="0"/>
          </a:p>
        </p:txBody>
      </p:sp>
    </p:spTree>
    <p:extLst>
      <p:ext uri="{BB962C8B-B14F-4D97-AF65-F5344CB8AC3E}">
        <p14:creationId xmlns:p14="http://schemas.microsoft.com/office/powerpoint/2010/main" val="21361664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6" descr="powerpoint-02.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9144000" cy="682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542925" y="247650"/>
            <a:ext cx="81438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Text Placeholder 2"/>
          <p:cNvSpPr>
            <a:spLocks noGrp="1"/>
          </p:cNvSpPr>
          <p:nvPr>
            <p:ph type="body" idx="1"/>
          </p:nvPr>
        </p:nvSpPr>
        <p:spPr bwMode="auto">
          <a:xfrm>
            <a:off x="542925" y="1600200"/>
            <a:ext cx="81438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553200" y="6264275"/>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Verdana"/>
                <a:cs typeface="Verdana"/>
              </a:defRPr>
            </a:lvl1pPr>
          </a:lstStyle>
          <a:p>
            <a:pPr>
              <a:defRPr/>
            </a:pPr>
            <a:fld id="{3B20C7F7-43CD-4869-977C-422F985E8C12}"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1" r:id="rId3"/>
    <p:sldLayoutId id="2147483662" r:id="rId4"/>
    <p:sldLayoutId id="2147483663" r:id="rId5"/>
    <p:sldLayoutId id="2147483666" r:id="rId6"/>
  </p:sldLayoutIdLst>
  <p:txStyles>
    <p:titleStyle>
      <a:lvl1pPr algn="l" defTabSz="457200" rtl="0" eaLnBrk="0" fontAlgn="base" hangingPunct="0">
        <a:spcBef>
          <a:spcPct val="0"/>
        </a:spcBef>
        <a:spcAft>
          <a:spcPct val="0"/>
        </a:spcAft>
        <a:defRPr sz="2400" b="1" kern="1200">
          <a:solidFill>
            <a:schemeClr val="bg1"/>
          </a:solidFill>
          <a:latin typeface="Verdana"/>
          <a:ea typeface="Verdana" pitchFamily="34" charset="0"/>
          <a:cs typeface="Verdana"/>
        </a:defRPr>
      </a:lvl1pPr>
      <a:lvl2pPr algn="l" defTabSz="457200" rtl="0" eaLnBrk="0" fontAlgn="base" hangingPunct="0">
        <a:spcBef>
          <a:spcPct val="0"/>
        </a:spcBef>
        <a:spcAft>
          <a:spcPct val="0"/>
        </a:spcAft>
        <a:defRPr sz="2400" b="1">
          <a:solidFill>
            <a:schemeClr val="bg1"/>
          </a:solidFill>
          <a:latin typeface="Verdana" pitchFamily="34" charset="0"/>
          <a:ea typeface="Verdana" pitchFamily="34" charset="0"/>
          <a:cs typeface="Verdana" pitchFamily="34" charset="0"/>
        </a:defRPr>
      </a:lvl2pPr>
      <a:lvl3pPr algn="l" defTabSz="457200" rtl="0" eaLnBrk="0" fontAlgn="base" hangingPunct="0">
        <a:spcBef>
          <a:spcPct val="0"/>
        </a:spcBef>
        <a:spcAft>
          <a:spcPct val="0"/>
        </a:spcAft>
        <a:defRPr sz="2400" b="1">
          <a:solidFill>
            <a:schemeClr val="bg1"/>
          </a:solidFill>
          <a:latin typeface="Verdana" pitchFamily="34" charset="0"/>
          <a:ea typeface="Verdana" pitchFamily="34" charset="0"/>
          <a:cs typeface="Verdana" pitchFamily="34" charset="0"/>
        </a:defRPr>
      </a:lvl3pPr>
      <a:lvl4pPr algn="l" defTabSz="457200" rtl="0" eaLnBrk="0" fontAlgn="base" hangingPunct="0">
        <a:spcBef>
          <a:spcPct val="0"/>
        </a:spcBef>
        <a:spcAft>
          <a:spcPct val="0"/>
        </a:spcAft>
        <a:defRPr sz="2400" b="1">
          <a:solidFill>
            <a:schemeClr val="bg1"/>
          </a:solidFill>
          <a:latin typeface="Verdana" pitchFamily="34" charset="0"/>
          <a:ea typeface="Verdana" pitchFamily="34" charset="0"/>
          <a:cs typeface="Verdana" pitchFamily="34" charset="0"/>
        </a:defRPr>
      </a:lvl4pPr>
      <a:lvl5pPr algn="l" defTabSz="457200" rtl="0" eaLnBrk="0" fontAlgn="base" hangingPunct="0">
        <a:spcBef>
          <a:spcPct val="0"/>
        </a:spcBef>
        <a:spcAft>
          <a:spcPct val="0"/>
        </a:spcAft>
        <a:defRPr sz="2400" b="1">
          <a:solidFill>
            <a:schemeClr val="bg1"/>
          </a:solidFill>
          <a:latin typeface="Verdana" pitchFamily="34" charset="0"/>
          <a:ea typeface="Verdana" pitchFamily="34" charset="0"/>
          <a:cs typeface="Verdana" pitchFamily="34" charset="0"/>
        </a:defRPr>
      </a:lvl5pPr>
      <a:lvl6pPr marL="457200" algn="l" defTabSz="457200" rtl="0" fontAlgn="base">
        <a:spcBef>
          <a:spcPct val="0"/>
        </a:spcBef>
        <a:spcAft>
          <a:spcPct val="0"/>
        </a:spcAft>
        <a:defRPr sz="2400" b="1">
          <a:solidFill>
            <a:schemeClr val="bg1"/>
          </a:solidFill>
          <a:latin typeface="Verdana" pitchFamily="34" charset="0"/>
        </a:defRPr>
      </a:lvl6pPr>
      <a:lvl7pPr marL="914400" algn="l" defTabSz="457200" rtl="0" fontAlgn="base">
        <a:spcBef>
          <a:spcPct val="0"/>
        </a:spcBef>
        <a:spcAft>
          <a:spcPct val="0"/>
        </a:spcAft>
        <a:defRPr sz="2400" b="1">
          <a:solidFill>
            <a:schemeClr val="bg1"/>
          </a:solidFill>
          <a:latin typeface="Verdana" pitchFamily="34" charset="0"/>
        </a:defRPr>
      </a:lvl7pPr>
      <a:lvl8pPr marL="1371600" algn="l" defTabSz="457200" rtl="0" fontAlgn="base">
        <a:spcBef>
          <a:spcPct val="0"/>
        </a:spcBef>
        <a:spcAft>
          <a:spcPct val="0"/>
        </a:spcAft>
        <a:defRPr sz="2400" b="1">
          <a:solidFill>
            <a:schemeClr val="bg1"/>
          </a:solidFill>
          <a:latin typeface="Verdana" pitchFamily="34" charset="0"/>
        </a:defRPr>
      </a:lvl8pPr>
      <a:lvl9pPr marL="1828800" algn="l" defTabSz="457200" rtl="0" fontAlgn="base">
        <a:spcBef>
          <a:spcPct val="0"/>
        </a:spcBef>
        <a:spcAft>
          <a:spcPct val="0"/>
        </a:spcAft>
        <a:defRPr sz="2400" b="1">
          <a:solidFill>
            <a:schemeClr val="bg1"/>
          </a:solidFill>
          <a:latin typeface="Verdana" pitchFamily="34" charset="0"/>
        </a:defRPr>
      </a:lvl9pPr>
    </p:titleStyle>
    <p:bodyStyle>
      <a:lvl1pPr marL="342900" indent="-342900" algn="l" defTabSz="457200" rtl="0" eaLnBrk="0" fontAlgn="base" hangingPunct="0">
        <a:spcBef>
          <a:spcPct val="20000"/>
        </a:spcBef>
        <a:spcAft>
          <a:spcPct val="0"/>
        </a:spcAft>
        <a:buFont typeface="Wingdings" pitchFamily="2" charset="2"/>
        <a:buChar char="Ø"/>
        <a:defRPr sz="2200" kern="1200">
          <a:solidFill>
            <a:schemeClr val="tx1"/>
          </a:solidFill>
          <a:latin typeface="Verdana"/>
          <a:ea typeface="Verdana" pitchFamily="34" charset="0"/>
          <a:cs typeface="Verdana"/>
        </a:defRPr>
      </a:lvl1pPr>
      <a:lvl2pPr marL="742950" indent="-285750" algn="l" defTabSz="457200" rtl="0" eaLnBrk="0" fontAlgn="base" hangingPunct="0">
        <a:spcBef>
          <a:spcPct val="20000"/>
        </a:spcBef>
        <a:spcAft>
          <a:spcPct val="0"/>
        </a:spcAft>
        <a:buFont typeface="Arial" pitchFamily="34" charset="0"/>
        <a:buChar char="–"/>
        <a:defRPr kern="1200">
          <a:solidFill>
            <a:schemeClr val="tx1"/>
          </a:solidFill>
          <a:latin typeface="Verdana"/>
          <a:ea typeface="Verdana" pitchFamily="34" charset="0"/>
          <a:cs typeface="Verdana"/>
        </a:defRPr>
      </a:lvl2pPr>
      <a:lvl3pPr marL="1143000" indent="-228600" algn="l" defTabSz="457200" rtl="0" eaLnBrk="0" fontAlgn="base" hangingPunct="0">
        <a:spcBef>
          <a:spcPct val="20000"/>
        </a:spcBef>
        <a:spcAft>
          <a:spcPct val="0"/>
        </a:spcAft>
        <a:buFont typeface="Wingdings" pitchFamily="2" charset="2"/>
        <a:buChar char="ü"/>
        <a:defRPr sz="1400" kern="1200">
          <a:solidFill>
            <a:schemeClr val="tx1"/>
          </a:solidFill>
          <a:latin typeface="Verdana"/>
          <a:ea typeface="Verdana" pitchFamily="34" charset="0"/>
          <a:cs typeface="Verdana"/>
        </a:defRPr>
      </a:lvl3pPr>
      <a:lvl4pPr marL="1600200" indent="-228600" algn="l" defTabSz="457200" rtl="0" eaLnBrk="0" fontAlgn="base" hangingPunct="0">
        <a:spcBef>
          <a:spcPct val="20000"/>
        </a:spcBef>
        <a:spcAft>
          <a:spcPct val="0"/>
        </a:spcAft>
        <a:buFont typeface="Arial" pitchFamily="34" charset="0"/>
        <a:buChar char="–"/>
        <a:defRPr kern="1200">
          <a:solidFill>
            <a:schemeClr val="tx1"/>
          </a:solidFill>
          <a:latin typeface="Verdana"/>
          <a:ea typeface="Verdana" pitchFamily="34" charset="0"/>
          <a:cs typeface="Verdana"/>
        </a:defRPr>
      </a:lvl4pPr>
      <a:lvl5pPr marL="2057400" indent="-228600" algn="l" defTabSz="457200" rtl="0" eaLnBrk="0" fontAlgn="base" hangingPunct="0">
        <a:spcBef>
          <a:spcPct val="20000"/>
        </a:spcBef>
        <a:spcAft>
          <a:spcPct val="0"/>
        </a:spcAft>
        <a:buFont typeface="Arial" pitchFamily="34" charset="0"/>
        <a:buChar char="»"/>
        <a:defRPr kern="1200">
          <a:solidFill>
            <a:schemeClr val="tx1"/>
          </a:solidFill>
          <a:latin typeface="Verdana"/>
          <a:ea typeface="Verdana" pitchFamily="34" charset="0"/>
          <a:cs typeface="Verdan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mailto:lsanroman@mbda.gov"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0" y="2417763"/>
            <a:ext cx="5238750" cy="1801812"/>
          </a:xfrm>
        </p:spPr>
        <p:txBody>
          <a:bodyPr/>
          <a:lstStyle/>
          <a:p>
            <a:pPr eaLnBrk="1" hangingPunct="1"/>
            <a:r>
              <a:rPr lang="en-US" sz="2600" dirty="0">
                <a:latin typeface="Arial" panose="020B0604020202020204" pitchFamily="34" charset="0"/>
                <a:cs typeface="Arial" panose="020B0604020202020204" pitchFamily="34" charset="0"/>
              </a:rPr>
              <a:t>Leonardo San Roman</a:t>
            </a:r>
            <a:br>
              <a:rPr lang="en-US" sz="2600" dirty="0">
                <a:latin typeface="Arial" panose="020B0604020202020204" pitchFamily="34" charset="0"/>
                <a:cs typeface="Arial" panose="020B0604020202020204" pitchFamily="34" charset="0"/>
              </a:rPr>
            </a:br>
            <a:r>
              <a:rPr lang="en-US" sz="2600" dirty="0">
                <a:latin typeface="Arial" panose="020B0604020202020204" pitchFamily="34" charset="0"/>
                <a:cs typeface="Arial" panose="020B0604020202020204" pitchFamily="34" charset="0"/>
              </a:rPr>
              <a:t>Senior Advisor</a:t>
            </a:r>
            <a:endParaRPr lang="en-US" sz="2600" b="0" dirty="0">
              <a:latin typeface="Century Gothic" panose="020B0502020202020204" pitchFamily="34" charset="0"/>
              <a:cs typeface="Verdana" pitchFamily="34" charset="0"/>
            </a:endParaRPr>
          </a:p>
        </p:txBody>
      </p:sp>
      <p:sp>
        <p:nvSpPr>
          <p:cNvPr id="2" name="Rectangle 1"/>
          <p:cNvSpPr/>
          <p:nvPr/>
        </p:nvSpPr>
        <p:spPr>
          <a:xfrm>
            <a:off x="779489" y="4453119"/>
            <a:ext cx="7734924" cy="193899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i="1" kern="0" dirty="0">
                <a:solidFill>
                  <a:prstClr val="black"/>
                </a:solidFill>
                <a:latin typeface="Calibri"/>
                <a:cs typeface="+mn-cs"/>
              </a:rPr>
              <a:t>Agency Overview: U.S. Department of Commerce</a:t>
            </a:r>
            <a:endParaRPr kumimoji="0" lang="en-US" sz="2000" b="0" i="1" u="none" strike="noStrike" kern="0" cap="none" spc="0" normalizeH="0" baseline="0" noProof="0" dirty="0">
              <a:ln>
                <a:noFill/>
              </a:ln>
              <a:solidFill>
                <a:prstClr val="black"/>
              </a:solidFill>
              <a:effectLst/>
              <a:uLnTx/>
              <a:uFillTx/>
              <a:latin typeface="Calibri"/>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lang="en-US" sz="2000" i="1" kern="0" dirty="0">
              <a:solidFill>
                <a:prstClr val="black"/>
              </a:solidFill>
              <a:latin typeface="Calibri"/>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1" u="none" strike="noStrike" kern="0" cap="none" spc="0" normalizeH="0" baseline="0" noProof="0" dirty="0">
              <a:ln>
                <a:noFill/>
              </a:ln>
              <a:solidFill>
                <a:prstClr val="black"/>
              </a:solidFill>
              <a:effectLst/>
              <a:uLnTx/>
              <a:uFillTx/>
              <a:latin typeface="Calibri"/>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u="none" strike="noStrike" kern="0" cap="none" spc="0" normalizeH="0" baseline="0" noProof="0" dirty="0">
                <a:ln>
                  <a:noFill/>
                </a:ln>
                <a:solidFill>
                  <a:prstClr val="black"/>
                </a:solidFill>
                <a:effectLst/>
                <a:uLnTx/>
                <a:uFillTx/>
                <a:latin typeface="Calibri"/>
                <a:cs typeface="+mn-cs"/>
              </a:rPr>
              <a:t>Eastern Puerto Rico Promise Zone Kickoff Meeting</a:t>
            </a:r>
          </a:p>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prstClr val="black"/>
                </a:solidFill>
                <a:latin typeface="Calibri"/>
                <a:cs typeface="+mn-cs"/>
              </a:rPr>
              <a:t>Roosevelt Roads, Puerto Rico</a:t>
            </a:r>
            <a:endParaRPr kumimoji="0" lang="en-US" sz="2000" b="0" u="none" strike="noStrike" kern="0" cap="none" spc="0" normalizeH="0" baseline="0" noProof="0" dirty="0">
              <a:ln>
                <a:noFill/>
              </a:ln>
              <a:solidFill>
                <a:prstClr val="black"/>
              </a:solidFill>
              <a:effectLst/>
              <a:uLnTx/>
              <a:uFillTx/>
              <a:latin typeface="Calibri"/>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prstClr val="black"/>
                </a:solidFill>
                <a:latin typeface="Calibri"/>
                <a:cs typeface="+mn-cs"/>
              </a:rPr>
              <a:t>September 14, 2016</a:t>
            </a:r>
            <a:endParaRPr kumimoji="0" lang="en-US" sz="1800" b="0" u="none" strike="noStrike" kern="0" cap="none" spc="0" normalizeH="0" baseline="0" noProof="0" dirty="0">
              <a:ln>
                <a:noFill/>
              </a:ln>
              <a:solidFill>
                <a:prstClr val="black"/>
              </a:solidFill>
              <a:effectLst/>
              <a:uLnTx/>
              <a:uFillTx/>
              <a:latin typeface="Calibri"/>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27594" y="2579426"/>
            <a:ext cx="2947917" cy="1323833"/>
          </a:xfrm>
          <a:prstGeom prst="rect">
            <a:avLst/>
          </a:prstGeom>
          <a:solidFill>
            <a:schemeClr val="bg1"/>
          </a:solidFill>
        </p:spPr>
        <p:txBody>
          <a:bodyPr wrap="square" rtlCol="0">
            <a:spAutoFit/>
          </a:bodyPr>
          <a:lstStyle/>
          <a:p>
            <a:endParaRPr lang="en-US" dirty="0"/>
          </a:p>
        </p:txBody>
      </p:sp>
      <p:pic>
        <p:nvPicPr>
          <p:cNvPr id="4" name="Picture 1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398343"/>
            <a:ext cx="9144000" cy="2181533"/>
          </a:xfrm>
          <a:prstGeom prst="rect">
            <a:avLst/>
          </a:prstGeom>
          <a:noFill/>
          <a:ln>
            <a:noFill/>
          </a:ln>
          <a:effectLst>
            <a:reflection endPos="0" dist="508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ctrTitle"/>
          </p:nvPr>
        </p:nvSpPr>
        <p:spPr>
          <a:xfrm>
            <a:off x="0" y="2521172"/>
            <a:ext cx="9144000" cy="1935873"/>
          </a:xfrm>
        </p:spPr>
        <p:txBody>
          <a:bodyPr/>
          <a:lstStyle/>
          <a:p>
            <a:pPr eaLnBrk="1" hangingPunct="1"/>
            <a:r>
              <a:rPr lang="en-US" sz="2000" dirty="0">
                <a:latin typeface="Tahoma" pitchFamily="34" charset="0"/>
                <a:cs typeface="Verdana" pitchFamily="34" charset="0"/>
              </a:rPr>
              <a:t>     </a:t>
            </a:r>
            <a:r>
              <a:rPr lang="en-US" sz="3600" b="0" dirty="0">
                <a:latin typeface="Century Gothic" panose="020B0502020202020204" pitchFamily="34" charset="0"/>
                <a:cs typeface="Verdana" pitchFamily="34" charset="0"/>
              </a:rPr>
              <a:t>Who we serve:</a:t>
            </a:r>
            <a:br>
              <a:rPr lang="en-US" sz="4000" b="0" dirty="0">
                <a:latin typeface="Century Gothic" panose="020B0502020202020204" pitchFamily="34" charset="0"/>
                <a:cs typeface="Verdana" pitchFamily="34" charset="0"/>
              </a:rPr>
            </a:br>
            <a:r>
              <a:rPr lang="en-US" sz="3200" b="0" dirty="0">
                <a:latin typeface="Century Gothic" panose="020B0502020202020204" pitchFamily="34" charset="0"/>
                <a:cs typeface="Verdana" pitchFamily="34" charset="0"/>
              </a:rPr>
              <a:t>			</a:t>
            </a:r>
            <a:r>
              <a:rPr lang="en-US" sz="4400" b="0" dirty="0">
                <a:latin typeface="Century Gothic" panose="020B0502020202020204" pitchFamily="34" charset="0"/>
                <a:cs typeface="Verdana" pitchFamily="34" charset="0"/>
              </a:rPr>
              <a:t>Minority Business Enterprises</a:t>
            </a:r>
          </a:p>
        </p:txBody>
      </p:sp>
    </p:spTree>
    <p:extLst>
      <p:ext uri="{BB962C8B-B14F-4D97-AF65-F5344CB8AC3E}">
        <p14:creationId xmlns:p14="http://schemas.microsoft.com/office/powerpoint/2010/main" val="647139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09433" y="247650"/>
            <a:ext cx="6905766" cy="1143000"/>
          </a:xfrm>
        </p:spPr>
        <p:txBody>
          <a:bodyPr/>
          <a:lstStyle/>
          <a:p>
            <a:pPr eaLnBrk="1" hangingPunct="1"/>
            <a:r>
              <a:rPr lang="en-US" sz="3200" b="0" dirty="0">
                <a:latin typeface="Century Gothic" panose="020B0502020202020204" pitchFamily="34" charset="0"/>
                <a:cs typeface="Verdana" pitchFamily="34" charset="0"/>
              </a:rPr>
              <a:t>U.S. Minority Business Enterprises</a:t>
            </a:r>
          </a:p>
        </p:txBody>
      </p:sp>
      <p:sp>
        <p:nvSpPr>
          <p:cNvPr id="6" name="Slide Number Placeholder 5"/>
          <p:cNvSpPr>
            <a:spLocks noGrp="1"/>
          </p:cNvSpPr>
          <p:nvPr>
            <p:ph type="sldNum" sz="quarter" idx="12"/>
          </p:nvPr>
        </p:nvSpPr>
        <p:spPr bwMode="auto">
          <a:xfrm>
            <a:off x="6553200" y="62642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930D6614-71CC-4CB2-A055-99C9EE530B1F}" type="slidenum">
              <a:rPr lang="en-US" smtClean="0">
                <a:latin typeface="Times New Roman" pitchFamily="18" charset="0"/>
                <a:cs typeface="Tahoma" pitchFamily="34" charset="0"/>
              </a:rPr>
              <a:pPr eaLnBrk="1" fontAlgn="base" hangingPunct="1">
                <a:spcBef>
                  <a:spcPct val="0"/>
                </a:spcBef>
                <a:spcAft>
                  <a:spcPct val="0"/>
                </a:spcAft>
              </a:pPr>
              <a:t>11</a:t>
            </a:fld>
            <a:endParaRPr lang="en-US" dirty="0">
              <a:latin typeface="Times New Roman" pitchFamily="18" charset="0"/>
              <a:cs typeface="Tahoma" pitchFamily="34" charset="0"/>
            </a:endParaRPr>
          </a:p>
        </p:txBody>
      </p:sp>
      <p:sp>
        <p:nvSpPr>
          <p:cNvPr id="3" name="TextBox 2"/>
          <p:cNvSpPr txBox="1"/>
          <p:nvPr/>
        </p:nvSpPr>
        <p:spPr>
          <a:xfrm>
            <a:off x="5022376" y="2020028"/>
            <a:ext cx="3664423" cy="3030617"/>
          </a:xfrm>
          <a:prstGeom prst="roundRect">
            <a:avLst/>
          </a:prstGeom>
          <a:solidFill>
            <a:srgbClr val="D0D0D0"/>
          </a:solid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spcAft>
                <a:spcPts val="1200"/>
              </a:spcAft>
            </a:pPr>
            <a:r>
              <a:rPr lang="en-US" sz="2400" dirty="0">
                <a:solidFill>
                  <a:schemeClr val="tx1">
                    <a:lumMod val="65000"/>
                    <a:lumOff val="35000"/>
                  </a:schemeClr>
                </a:solidFill>
                <a:latin typeface="Century Gothic" panose="020B0502020202020204" pitchFamily="34" charset="0"/>
              </a:rPr>
              <a:t>There are</a:t>
            </a:r>
          </a:p>
          <a:p>
            <a:pPr algn="ctr"/>
            <a:r>
              <a:rPr lang="en-US" sz="4000" b="1" dirty="0">
                <a:solidFill>
                  <a:srgbClr val="1F497D"/>
                </a:solidFill>
                <a:latin typeface="Century Gothic" panose="020B0502020202020204" pitchFamily="34" charset="0"/>
              </a:rPr>
              <a:t>8</a:t>
            </a:r>
          </a:p>
          <a:p>
            <a:pPr algn="ctr"/>
            <a:r>
              <a:rPr lang="en-US" sz="4000" b="1" dirty="0">
                <a:solidFill>
                  <a:srgbClr val="1F497D"/>
                </a:solidFill>
                <a:latin typeface="Century Gothic" panose="020B0502020202020204" pitchFamily="34" charset="0"/>
              </a:rPr>
              <a:t>million</a:t>
            </a:r>
          </a:p>
          <a:p>
            <a:pPr algn="r">
              <a:spcBef>
                <a:spcPts val="1200"/>
              </a:spcBef>
            </a:pPr>
            <a:r>
              <a:rPr lang="en-US" sz="2400" dirty="0">
                <a:solidFill>
                  <a:schemeClr val="tx1">
                    <a:lumMod val="65000"/>
                    <a:lumOff val="35000"/>
                  </a:schemeClr>
                </a:solidFill>
                <a:latin typeface="Century Gothic" panose="020B0502020202020204" pitchFamily="34" charset="0"/>
              </a:rPr>
              <a:t>minority-owned businesses in the U.S</a:t>
            </a:r>
            <a:r>
              <a:rPr lang="en-US" sz="2000" dirty="0">
                <a:solidFill>
                  <a:schemeClr val="tx1">
                    <a:lumMod val="65000"/>
                    <a:lumOff val="35000"/>
                  </a:schemeClr>
                </a:solidFill>
                <a:latin typeface="Century Gothic" panose="020B0502020202020204" pitchFamily="34" charset="0"/>
              </a:rPr>
              <a:t>.</a:t>
            </a:r>
          </a:p>
        </p:txBody>
      </p:sp>
      <p:sp>
        <p:nvSpPr>
          <p:cNvPr id="7" name="TextBox 6"/>
          <p:cNvSpPr txBox="1"/>
          <p:nvPr/>
        </p:nvSpPr>
        <p:spPr>
          <a:xfrm>
            <a:off x="409434" y="1489518"/>
            <a:ext cx="4612942" cy="4739759"/>
          </a:xfrm>
          <a:prstGeom prst="rect">
            <a:avLst/>
          </a:prstGeom>
          <a:noFill/>
        </p:spPr>
        <p:txBody>
          <a:bodyPr wrap="square" rtlCol="0">
            <a:spAutoFit/>
          </a:bodyPr>
          <a:lstStyle/>
          <a:p>
            <a:endParaRPr lang="en-US" sz="2800" dirty="0">
              <a:latin typeface="Century Gothic" panose="020B0502020202020204" pitchFamily="34" charset="0"/>
            </a:endParaRPr>
          </a:p>
          <a:p>
            <a:pPr marL="285750" indent="-285750">
              <a:buFont typeface="Arial" panose="020B0604020202020204" pitchFamily="34" charset="0"/>
              <a:buChar char="•"/>
            </a:pPr>
            <a:r>
              <a:rPr lang="en-US" sz="2800" dirty="0">
                <a:latin typeface="Century Gothic" panose="020B0502020202020204" pitchFamily="34" charset="0"/>
              </a:rPr>
              <a:t>Contribute </a:t>
            </a:r>
            <a:r>
              <a:rPr lang="en-US" sz="2800" b="1" dirty="0">
                <a:solidFill>
                  <a:srgbClr val="004693"/>
                </a:solidFill>
                <a:latin typeface="Century Gothic" panose="020B0502020202020204" pitchFamily="34" charset="0"/>
              </a:rPr>
              <a:t>$1.6 trillion</a:t>
            </a:r>
            <a:r>
              <a:rPr lang="en-US" sz="2800" dirty="0">
                <a:latin typeface="Century Gothic" panose="020B0502020202020204" pitchFamily="34" charset="0"/>
              </a:rPr>
              <a:t> in economic output</a:t>
            </a:r>
          </a:p>
          <a:p>
            <a:endParaRPr lang="en-US" sz="3200" dirty="0">
              <a:latin typeface="Century Gothic" panose="020B0502020202020204" pitchFamily="34" charset="0"/>
            </a:endParaRPr>
          </a:p>
          <a:p>
            <a:pPr marL="285750" indent="-285750">
              <a:buFont typeface="Arial" panose="020B0604020202020204" pitchFamily="34" charset="0"/>
              <a:buChar char="•"/>
            </a:pPr>
            <a:r>
              <a:rPr lang="en-US" sz="2800" dirty="0">
                <a:latin typeface="Century Gothic" panose="020B0502020202020204" pitchFamily="34" charset="0"/>
              </a:rPr>
              <a:t>Create nearly </a:t>
            </a:r>
            <a:r>
              <a:rPr lang="en-US" sz="2800" b="1" dirty="0">
                <a:solidFill>
                  <a:srgbClr val="004693"/>
                </a:solidFill>
                <a:latin typeface="Century Gothic" panose="020B0502020202020204" pitchFamily="34" charset="0"/>
              </a:rPr>
              <a:t>7.7 million jobs</a:t>
            </a:r>
            <a:r>
              <a:rPr lang="en-US" sz="2800" dirty="0">
                <a:latin typeface="Century Gothic" panose="020B0502020202020204" pitchFamily="34" charset="0"/>
              </a:rPr>
              <a:t> for U.S. citizens</a:t>
            </a:r>
          </a:p>
          <a:p>
            <a:pPr marL="285750" indent="-285750">
              <a:buFont typeface="Arial" panose="020B0604020202020204" pitchFamily="34" charset="0"/>
              <a:buChar char="•"/>
            </a:pPr>
            <a:endParaRPr lang="en-US" sz="2800" dirty="0">
              <a:latin typeface="Century Gothic" panose="020B0502020202020204" pitchFamily="34" charset="0"/>
            </a:endParaRPr>
          </a:p>
          <a:p>
            <a:pPr marL="285750" indent="-285750">
              <a:buFont typeface="Arial" panose="020B0604020202020204" pitchFamily="34" charset="0"/>
              <a:buChar char="•"/>
            </a:pPr>
            <a:r>
              <a:rPr lang="en-US" sz="2800" dirty="0">
                <a:latin typeface="Century Gothic" panose="020B0502020202020204" pitchFamily="34" charset="0"/>
              </a:rPr>
              <a:t>Represent </a:t>
            </a:r>
            <a:r>
              <a:rPr lang="en-US" sz="2800" b="1" dirty="0">
                <a:solidFill>
                  <a:srgbClr val="004693"/>
                </a:solidFill>
                <a:latin typeface="Century Gothic" panose="020B0502020202020204" pitchFamily="34" charset="0"/>
              </a:rPr>
              <a:t>29% of all firms</a:t>
            </a:r>
            <a:r>
              <a:rPr lang="en-US" sz="2800" dirty="0">
                <a:latin typeface="Century Gothic" panose="020B0502020202020204" pitchFamily="34" charset="0"/>
              </a:rPr>
              <a:t> in the U.S.</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4857528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82137" y="247650"/>
            <a:ext cx="6509982" cy="1143000"/>
          </a:xfrm>
        </p:spPr>
        <p:txBody>
          <a:bodyPr/>
          <a:lstStyle/>
          <a:p>
            <a:pPr eaLnBrk="1" hangingPunct="1"/>
            <a:r>
              <a:rPr lang="en-US" sz="3200" b="0" dirty="0">
                <a:latin typeface="Century Gothic" panose="020B0502020202020204" pitchFamily="34" charset="0"/>
                <a:cs typeface="Verdana" pitchFamily="34" charset="0"/>
              </a:rPr>
              <a:t>U.S. Minority Business Growth</a:t>
            </a:r>
            <a:br>
              <a:rPr lang="en-US" dirty="0">
                <a:latin typeface="Verdana" pitchFamily="34" charset="0"/>
                <a:cs typeface="Verdana" pitchFamily="34" charset="0"/>
              </a:rPr>
            </a:br>
            <a:r>
              <a:rPr lang="en-US" b="0" dirty="0">
                <a:latin typeface="Century Gothic" panose="020B0502020202020204" pitchFamily="34" charset="0"/>
                <a:cs typeface="Verdana" pitchFamily="34" charset="0"/>
              </a:rPr>
              <a:t>(2002 – 2007)</a:t>
            </a:r>
          </a:p>
        </p:txBody>
      </p:sp>
      <p:sp>
        <p:nvSpPr>
          <p:cNvPr id="9" name="Slide Number Placeholder 5"/>
          <p:cNvSpPr>
            <a:spLocks noGrp="1"/>
          </p:cNvSpPr>
          <p:nvPr>
            <p:ph type="sldNum" sz="quarter" idx="12"/>
          </p:nvPr>
        </p:nvSpPr>
        <p:spPr bwMode="auto">
          <a:xfrm>
            <a:off x="6553200" y="62642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930D6614-71CC-4CB2-A055-99C9EE530B1F}" type="slidenum">
              <a:rPr lang="en-US" smtClean="0">
                <a:latin typeface="Times New Roman" pitchFamily="18" charset="0"/>
                <a:cs typeface="Tahoma" pitchFamily="34" charset="0"/>
              </a:rPr>
              <a:pPr eaLnBrk="1" fontAlgn="base" hangingPunct="1">
                <a:spcBef>
                  <a:spcPct val="0"/>
                </a:spcBef>
                <a:spcAft>
                  <a:spcPct val="0"/>
                </a:spcAft>
              </a:pPr>
              <a:t>12</a:t>
            </a:fld>
            <a:endParaRPr lang="en-US" dirty="0">
              <a:latin typeface="Times New Roman" pitchFamily="18" charset="0"/>
              <a:cs typeface="Tahoma" pitchFamily="34" charset="0"/>
            </a:endParaRPr>
          </a:p>
        </p:txBody>
      </p:sp>
      <p:sp>
        <p:nvSpPr>
          <p:cNvPr id="6" name="TextBox 5"/>
          <p:cNvSpPr txBox="1">
            <a:spLocks noChangeArrowheads="1"/>
          </p:cNvSpPr>
          <p:nvPr/>
        </p:nvSpPr>
        <p:spPr bwMode="auto">
          <a:xfrm>
            <a:off x="529278" y="6048831"/>
            <a:ext cx="554397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hangingPunct="1"/>
            <a:r>
              <a:rPr lang="en-US" sz="1100" i="1" dirty="0">
                <a:solidFill>
                  <a:schemeClr val="tx1">
                    <a:lumMod val="75000"/>
                    <a:lumOff val="25000"/>
                  </a:schemeClr>
                </a:solidFill>
              </a:rPr>
              <a:t>Source: U.S. Census Bureau, 2007 Survey of Business Owners </a:t>
            </a:r>
          </a:p>
          <a:p>
            <a:pPr eaLnBrk="1" hangingPunct="1"/>
            <a:r>
              <a:rPr lang="en-US" sz="1000" i="1" dirty="0">
                <a:solidFill>
                  <a:schemeClr val="tx1">
                    <a:lumMod val="75000"/>
                    <a:lumOff val="25000"/>
                  </a:schemeClr>
                </a:solidFill>
              </a:rPr>
              <a:t>released June 2010</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603" y="1390650"/>
            <a:ext cx="6166797" cy="42157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6563" y="2786063"/>
            <a:ext cx="1781175" cy="37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6563" y="3322336"/>
            <a:ext cx="1819275" cy="352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195" y="247650"/>
            <a:ext cx="8345606" cy="1143000"/>
          </a:xfrm>
        </p:spPr>
        <p:txBody>
          <a:bodyPr/>
          <a:lstStyle/>
          <a:p>
            <a:r>
              <a:rPr lang="en-US" sz="3200" b="0" dirty="0">
                <a:latin typeface="Century Gothic" panose="020B0502020202020204" pitchFamily="34" charset="0"/>
              </a:rPr>
              <a:t>U.S. Minority-Owned Firms &amp; </a:t>
            </a:r>
            <a:br>
              <a:rPr lang="en-US" sz="3200" b="0" dirty="0">
                <a:latin typeface="Century Gothic" panose="020B0502020202020204" pitchFamily="34" charset="0"/>
              </a:rPr>
            </a:br>
            <a:r>
              <a:rPr lang="en-US" sz="3200" b="0" dirty="0">
                <a:latin typeface="Century Gothic" panose="020B0502020202020204" pitchFamily="34" charset="0"/>
              </a:rPr>
              <a:t>Export Sales </a:t>
            </a:r>
            <a:r>
              <a:rPr lang="en-US" b="0" dirty="0">
                <a:latin typeface="Century Gothic" panose="020B0502020202020204" pitchFamily="34" charset="0"/>
              </a:rPr>
              <a:t>(2007)</a:t>
            </a:r>
          </a:p>
        </p:txBody>
      </p:sp>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40566" y="1675832"/>
            <a:ext cx="8348591" cy="4233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5"/>
          <p:cNvSpPr txBox="1">
            <a:spLocks noChangeArrowheads="1"/>
          </p:cNvSpPr>
          <p:nvPr/>
        </p:nvSpPr>
        <p:spPr bwMode="auto">
          <a:xfrm>
            <a:off x="542925" y="6008290"/>
            <a:ext cx="554397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hangingPunct="1"/>
            <a:r>
              <a:rPr lang="en-US" sz="1100" i="1" dirty="0">
                <a:solidFill>
                  <a:schemeClr val="tx1">
                    <a:lumMod val="75000"/>
                    <a:lumOff val="25000"/>
                  </a:schemeClr>
                </a:solidFill>
              </a:rPr>
              <a:t>Source: U.S. Census Bureau, 2007 Survey of Business Owners </a:t>
            </a:r>
          </a:p>
          <a:p>
            <a:pPr eaLnBrk="1" hangingPunct="1"/>
            <a:r>
              <a:rPr lang="en-US" sz="1000" i="1" dirty="0">
                <a:solidFill>
                  <a:schemeClr val="tx1">
                    <a:lumMod val="75000"/>
                    <a:lumOff val="25000"/>
                  </a:schemeClr>
                </a:solidFill>
              </a:rPr>
              <a:t>released June 2010</a:t>
            </a:r>
          </a:p>
        </p:txBody>
      </p:sp>
      <p:sp>
        <p:nvSpPr>
          <p:cNvPr id="8" name="Slide Number Placeholder 5"/>
          <p:cNvSpPr>
            <a:spLocks noGrp="1"/>
          </p:cNvSpPr>
          <p:nvPr>
            <p:ph type="sldNum" sz="quarter" idx="12"/>
          </p:nvPr>
        </p:nvSpPr>
        <p:spPr bwMode="auto">
          <a:xfrm>
            <a:off x="6553200" y="62642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930D6614-71CC-4CB2-A055-99C9EE530B1F}" type="slidenum">
              <a:rPr lang="en-US" smtClean="0">
                <a:latin typeface="Times New Roman" pitchFamily="18" charset="0"/>
                <a:cs typeface="Tahoma" pitchFamily="34" charset="0"/>
              </a:rPr>
              <a:pPr eaLnBrk="1" fontAlgn="base" hangingPunct="1">
                <a:spcBef>
                  <a:spcPct val="0"/>
                </a:spcBef>
                <a:spcAft>
                  <a:spcPct val="0"/>
                </a:spcAft>
              </a:pPr>
              <a:t>13</a:t>
            </a:fld>
            <a:endParaRPr lang="en-US" dirty="0">
              <a:latin typeface="Times New Roman" pitchFamily="18" charset="0"/>
              <a:cs typeface="Tahoma" pitchFamily="34" charset="0"/>
            </a:endParaRPr>
          </a:p>
        </p:txBody>
      </p:sp>
    </p:spTree>
    <p:extLst>
      <p:ext uri="{BB962C8B-B14F-4D97-AF65-F5344CB8AC3E}">
        <p14:creationId xmlns:p14="http://schemas.microsoft.com/office/powerpoint/2010/main" val="35025288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27594" y="2579426"/>
            <a:ext cx="2947917" cy="1323833"/>
          </a:xfrm>
          <a:prstGeom prst="rect">
            <a:avLst/>
          </a:prstGeom>
          <a:solidFill>
            <a:schemeClr val="bg1"/>
          </a:solidFill>
        </p:spPr>
        <p:txBody>
          <a:bodyPr wrap="square" rtlCol="0">
            <a:spAutoFit/>
          </a:bodyPr>
          <a:lstStyle/>
          <a:p>
            <a:endParaRPr lang="en-US" dirty="0"/>
          </a:p>
        </p:txBody>
      </p:sp>
      <p:pic>
        <p:nvPicPr>
          <p:cNvPr id="4" name="Picture 1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398343"/>
            <a:ext cx="9144000" cy="2181533"/>
          </a:xfrm>
          <a:prstGeom prst="rect">
            <a:avLst/>
          </a:prstGeom>
          <a:noFill/>
          <a:ln>
            <a:noFill/>
          </a:ln>
          <a:effectLst>
            <a:reflection endPos="0" dist="508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ctrTitle"/>
          </p:nvPr>
        </p:nvSpPr>
        <p:spPr>
          <a:xfrm>
            <a:off x="0" y="2521172"/>
            <a:ext cx="9144000" cy="1935873"/>
          </a:xfrm>
        </p:spPr>
        <p:txBody>
          <a:bodyPr/>
          <a:lstStyle/>
          <a:p>
            <a:pPr eaLnBrk="1" hangingPunct="1"/>
            <a:r>
              <a:rPr lang="en-US" sz="2000" dirty="0">
                <a:latin typeface="Tahoma" pitchFamily="34" charset="0"/>
                <a:cs typeface="Verdana" pitchFamily="34" charset="0"/>
              </a:rPr>
              <a:t>     </a:t>
            </a:r>
            <a:r>
              <a:rPr lang="en-US" sz="3600" b="0" dirty="0">
                <a:latin typeface="Century Gothic" panose="020B0502020202020204" pitchFamily="34" charset="0"/>
                <a:cs typeface="Verdana" pitchFamily="34" charset="0"/>
              </a:rPr>
              <a:t>What we do:</a:t>
            </a:r>
            <a:br>
              <a:rPr lang="en-US" sz="4000" b="0" dirty="0">
                <a:latin typeface="Century Gothic" panose="020B0502020202020204" pitchFamily="34" charset="0"/>
                <a:cs typeface="Verdana" pitchFamily="34" charset="0"/>
              </a:rPr>
            </a:br>
            <a:r>
              <a:rPr lang="en-US" sz="3200" b="0" dirty="0">
                <a:latin typeface="Century Gothic" panose="020B0502020202020204" pitchFamily="34" charset="0"/>
                <a:cs typeface="Verdana" pitchFamily="34" charset="0"/>
              </a:rPr>
              <a:t>			</a:t>
            </a:r>
            <a:r>
              <a:rPr lang="en-US" sz="3600" b="0" dirty="0">
                <a:latin typeface="Century Gothic" panose="020B0502020202020204" pitchFamily="34" charset="0"/>
                <a:cs typeface="Verdana" pitchFamily="34" charset="0"/>
              </a:rPr>
              <a:t>MBDA Business Center Network</a:t>
            </a:r>
          </a:p>
        </p:txBody>
      </p:sp>
    </p:spTree>
    <p:extLst>
      <p:ext uri="{BB962C8B-B14F-4D97-AF65-F5344CB8AC3E}">
        <p14:creationId xmlns:p14="http://schemas.microsoft.com/office/powerpoint/2010/main" val="27814930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000" b="0" cap="small" spc="300" dirty="0">
                <a:latin typeface="Century Gothic" panose="020B0502020202020204" pitchFamily="34" charset="0"/>
              </a:rPr>
              <a:t>MBDA Business Centers</a:t>
            </a:r>
          </a:p>
        </p:txBody>
      </p:sp>
      <p:sp>
        <p:nvSpPr>
          <p:cNvPr id="5" name="Slide Number Placeholder 5"/>
          <p:cNvSpPr>
            <a:spLocks noGrp="1"/>
          </p:cNvSpPr>
          <p:nvPr>
            <p:ph type="sldNum" sz="quarter" idx="12"/>
          </p:nvPr>
        </p:nvSpPr>
        <p:spPr bwMode="auto">
          <a:xfrm>
            <a:off x="6553200" y="62642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930D6614-71CC-4CB2-A055-99C9EE530B1F}" type="slidenum">
              <a:rPr lang="en-US" smtClean="0">
                <a:latin typeface="Times New Roman" pitchFamily="18" charset="0"/>
                <a:cs typeface="Tahoma" pitchFamily="34" charset="0"/>
              </a:rPr>
              <a:pPr eaLnBrk="1" fontAlgn="base" hangingPunct="1">
                <a:spcBef>
                  <a:spcPct val="0"/>
                </a:spcBef>
                <a:spcAft>
                  <a:spcPct val="0"/>
                </a:spcAft>
              </a:pPr>
              <a:t>15</a:t>
            </a:fld>
            <a:endParaRPr lang="en-US" dirty="0">
              <a:latin typeface="Times New Roman" pitchFamily="18" charset="0"/>
              <a:cs typeface="Tahoma" pitchFamily="34" charset="0"/>
            </a:endParaRPr>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0583" y="1419225"/>
            <a:ext cx="7504884" cy="484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381000" y="247650"/>
            <a:ext cx="8143875" cy="1143000"/>
          </a:xfrm>
        </p:spPr>
        <p:txBody>
          <a:bodyPr/>
          <a:lstStyle/>
          <a:p>
            <a:pPr eaLnBrk="1" hangingPunct="1"/>
            <a:r>
              <a:rPr lang="en-US" sz="2800" b="0" dirty="0">
                <a:latin typeface="Century Gothic" panose="020B0502020202020204" pitchFamily="34" charset="0"/>
                <a:cs typeface="Verdana" pitchFamily="34" charset="0"/>
              </a:rPr>
              <a:t>MBDA Services:</a:t>
            </a:r>
            <a:br>
              <a:rPr lang="en-US" b="0" dirty="0">
                <a:latin typeface="Century Gothic" panose="020B0502020202020204" pitchFamily="34" charset="0"/>
                <a:cs typeface="Verdana" pitchFamily="34" charset="0"/>
              </a:rPr>
            </a:br>
            <a:r>
              <a:rPr lang="en-US" sz="3600" b="0" dirty="0">
                <a:latin typeface="Century Gothic" panose="020B0502020202020204" pitchFamily="34" charset="0"/>
                <a:cs typeface="Verdana" pitchFamily="34" charset="0"/>
              </a:rPr>
              <a:t>Access to </a:t>
            </a:r>
            <a:r>
              <a:rPr lang="en-US" sz="3600" b="0" dirty="0">
                <a:latin typeface="Century Gothic" panose="020B0502020202020204" pitchFamily="34" charset="0"/>
                <a:cs typeface="Verdana" pitchFamily="34" charset="0"/>
                <a:sym typeface="Symbol" pitchFamily="18" charset="2"/>
              </a:rPr>
              <a:t>Capital</a:t>
            </a:r>
            <a:endParaRPr lang="en-US" sz="3600" dirty="0">
              <a:latin typeface="Verdana" pitchFamily="34" charset="0"/>
              <a:cs typeface="Verdana" pitchFamily="34" charset="0"/>
            </a:endParaRPr>
          </a:p>
        </p:txBody>
      </p:sp>
      <p:sp>
        <p:nvSpPr>
          <p:cNvPr id="3" name="Content Placeholder 2"/>
          <p:cNvSpPr>
            <a:spLocks noGrp="1"/>
          </p:cNvSpPr>
          <p:nvPr>
            <p:ph idx="1"/>
          </p:nvPr>
        </p:nvSpPr>
        <p:spPr>
          <a:xfrm>
            <a:off x="542926" y="1596789"/>
            <a:ext cx="4423038" cy="4854754"/>
          </a:xfrm>
        </p:spPr>
        <p:txBody>
          <a:bodyPr anchor="ctr"/>
          <a:lstStyle/>
          <a:p>
            <a:pPr>
              <a:buFont typeface="Arial" panose="020B0604020202020204" pitchFamily="34" charset="0"/>
              <a:buChar char="•"/>
            </a:pPr>
            <a:r>
              <a:rPr lang="en-US" sz="2800" dirty="0"/>
              <a:t>Identify and broker financing opportunities </a:t>
            </a:r>
          </a:p>
          <a:p>
            <a:pPr>
              <a:buFont typeface="Arial" panose="020B0604020202020204" pitchFamily="34" charset="0"/>
              <a:buChar char="•"/>
            </a:pPr>
            <a:r>
              <a:rPr lang="en-US" sz="2800" dirty="0"/>
              <a:t>Capital identification based on industry specialization</a:t>
            </a:r>
          </a:p>
          <a:p>
            <a:pPr>
              <a:buFont typeface="Arial" panose="020B0604020202020204" pitchFamily="34" charset="0"/>
              <a:buChar char="•"/>
            </a:pPr>
            <a:r>
              <a:rPr lang="en-US" sz="2800" dirty="0"/>
              <a:t>Financial management and planning</a:t>
            </a:r>
          </a:p>
          <a:p>
            <a:pPr>
              <a:buFont typeface="Arial" panose="020B0604020202020204" pitchFamily="34" charset="0"/>
              <a:buChar char="•"/>
            </a:pPr>
            <a:r>
              <a:rPr lang="en-US" sz="2800" dirty="0"/>
              <a:t>Financing forums and networking events</a:t>
            </a:r>
          </a:p>
          <a:p>
            <a:pPr>
              <a:buFont typeface="Arial" panose="020B0604020202020204" pitchFamily="34" charset="0"/>
              <a:buChar char="•"/>
            </a:pPr>
            <a:r>
              <a:rPr lang="en-US" sz="2800" dirty="0"/>
              <a:t>Identification and closure of mergers and acquisitions</a:t>
            </a:r>
          </a:p>
          <a:p>
            <a:pPr lvl="1" eaLnBrk="1" hangingPunct="1">
              <a:spcBef>
                <a:spcPts val="0"/>
              </a:spcBef>
              <a:buFont typeface="Utsaah" pitchFamily="34" charset="0"/>
              <a:buChar char="—"/>
              <a:defRPr/>
            </a:pPr>
            <a:endParaRPr lang="en-US" dirty="0">
              <a:ea typeface="+mn-ea"/>
            </a:endParaRPr>
          </a:p>
        </p:txBody>
      </p:sp>
      <p:sp>
        <p:nvSpPr>
          <p:cNvPr id="4" name="Slide Number Placeholder 5"/>
          <p:cNvSpPr>
            <a:spLocks noGrp="1"/>
          </p:cNvSpPr>
          <p:nvPr>
            <p:ph type="sldNum" sz="quarter" idx="12"/>
          </p:nvPr>
        </p:nvSpPr>
        <p:spPr bwMode="auto">
          <a:xfrm>
            <a:off x="6553200" y="62642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930D6614-71CC-4CB2-A055-99C9EE530B1F}" type="slidenum">
              <a:rPr lang="en-US" smtClean="0">
                <a:latin typeface="Times New Roman" pitchFamily="18" charset="0"/>
                <a:cs typeface="Tahoma" pitchFamily="34" charset="0"/>
              </a:rPr>
              <a:pPr eaLnBrk="1" fontAlgn="base" hangingPunct="1">
                <a:spcBef>
                  <a:spcPct val="0"/>
                </a:spcBef>
                <a:spcAft>
                  <a:spcPct val="0"/>
                </a:spcAft>
              </a:pPr>
              <a:t>16</a:t>
            </a:fld>
            <a:endParaRPr lang="en-US" dirty="0">
              <a:latin typeface="Times New Roman" pitchFamily="18" charset="0"/>
              <a:cs typeface="Tahoma"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45544">
            <a:off x="5235384" y="2129605"/>
            <a:ext cx="3181996" cy="242437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2925" y="1390651"/>
            <a:ext cx="4670520" cy="5238750"/>
          </a:xfrm>
        </p:spPr>
        <p:txBody>
          <a:bodyPr anchor="ctr"/>
          <a:lstStyle/>
          <a:p>
            <a:pPr>
              <a:buFont typeface="Arial" panose="020B0604020202020204" pitchFamily="34" charset="0"/>
              <a:buChar char="•"/>
            </a:pPr>
            <a:endParaRPr lang="en-US" sz="2800" dirty="0"/>
          </a:p>
          <a:p>
            <a:pPr>
              <a:buFont typeface="Arial" panose="020B0604020202020204" pitchFamily="34" charset="0"/>
              <a:buChar char="•"/>
            </a:pPr>
            <a:endParaRPr lang="en-US" sz="2800" dirty="0"/>
          </a:p>
          <a:p>
            <a:pPr>
              <a:buFont typeface="Arial" panose="020B0604020202020204" pitchFamily="34" charset="0"/>
              <a:buChar char="•"/>
            </a:pPr>
            <a:r>
              <a:rPr lang="en-US" sz="2800" dirty="0"/>
              <a:t>Identification of procurement opportunities</a:t>
            </a:r>
          </a:p>
          <a:p>
            <a:pPr>
              <a:buFont typeface="Arial" panose="020B0604020202020204" pitchFamily="34" charset="0"/>
              <a:buChar char="•"/>
            </a:pPr>
            <a:r>
              <a:rPr lang="en-US" sz="2800" dirty="0"/>
              <a:t>Solicitation analysis</a:t>
            </a:r>
          </a:p>
          <a:p>
            <a:pPr>
              <a:buFont typeface="Arial" panose="020B0604020202020204" pitchFamily="34" charset="0"/>
              <a:buChar char="•"/>
            </a:pPr>
            <a:r>
              <a:rPr lang="en-US" sz="2800" dirty="0"/>
              <a:t>Bid and proposal preparation</a:t>
            </a:r>
          </a:p>
          <a:p>
            <a:pPr>
              <a:buFont typeface="Arial" panose="020B0604020202020204" pitchFamily="34" charset="0"/>
              <a:buChar char="•"/>
            </a:pPr>
            <a:r>
              <a:rPr lang="en-US" sz="2800" dirty="0"/>
              <a:t>Post-award contract administration</a:t>
            </a:r>
          </a:p>
          <a:p>
            <a:pPr>
              <a:buFont typeface="Arial" panose="020B0604020202020204" pitchFamily="34" charset="0"/>
              <a:buChar char="•"/>
            </a:pPr>
            <a:r>
              <a:rPr lang="en-US" sz="2800" dirty="0"/>
              <a:t>Business certifications and registration assistance</a:t>
            </a:r>
          </a:p>
          <a:p>
            <a:pPr>
              <a:buFont typeface="Arial" panose="020B0604020202020204" pitchFamily="34" charset="0"/>
              <a:buChar char="•"/>
            </a:pPr>
            <a:r>
              <a:rPr lang="en-US" sz="2800" dirty="0"/>
              <a:t>Targeted teaming arrangements and joint ventures</a:t>
            </a:r>
          </a:p>
          <a:p>
            <a:pPr>
              <a:buFont typeface="Arial" panose="020B0604020202020204" pitchFamily="34" charset="0"/>
              <a:buChar char="•"/>
            </a:pPr>
            <a:endParaRPr lang="en-US" sz="2800" dirty="0"/>
          </a:p>
          <a:p>
            <a:pPr lvl="1" eaLnBrk="1" hangingPunct="1">
              <a:spcBef>
                <a:spcPts val="0"/>
              </a:spcBef>
              <a:buFont typeface="Utsaah" pitchFamily="34" charset="0"/>
              <a:buChar char="—"/>
              <a:defRPr/>
            </a:pPr>
            <a:endParaRPr lang="en-US" dirty="0">
              <a:ea typeface="+mn-ea"/>
            </a:endParaRPr>
          </a:p>
          <a:p>
            <a:pPr marL="457200" lvl="1" indent="0" eaLnBrk="1" hangingPunct="1">
              <a:spcBef>
                <a:spcPts val="0"/>
              </a:spcBef>
              <a:buNone/>
              <a:defRPr/>
            </a:pPr>
            <a:endParaRPr lang="en-US" dirty="0">
              <a:ea typeface="+mn-ea"/>
            </a:endParaRPr>
          </a:p>
        </p:txBody>
      </p:sp>
      <p:sp>
        <p:nvSpPr>
          <p:cNvPr id="12291" name="Title 1"/>
          <p:cNvSpPr>
            <a:spLocks noGrp="1"/>
          </p:cNvSpPr>
          <p:nvPr>
            <p:ph type="title"/>
          </p:nvPr>
        </p:nvSpPr>
        <p:spPr/>
        <p:txBody>
          <a:bodyPr/>
          <a:lstStyle/>
          <a:p>
            <a:pPr eaLnBrk="1" hangingPunct="1"/>
            <a:r>
              <a:rPr lang="en-US" sz="2800" b="0" dirty="0">
                <a:latin typeface="Century Gothic" panose="020B0502020202020204" pitchFamily="34" charset="0"/>
                <a:cs typeface="Verdana" pitchFamily="34" charset="0"/>
              </a:rPr>
              <a:t>MBDA Services:</a:t>
            </a:r>
            <a:br>
              <a:rPr lang="en-US" sz="3600" b="0" dirty="0">
                <a:latin typeface="Century Gothic" panose="020B0502020202020204" pitchFamily="34" charset="0"/>
                <a:cs typeface="Verdana" pitchFamily="34" charset="0"/>
              </a:rPr>
            </a:br>
            <a:r>
              <a:rPr lang="en-US" sz="3600" b="0" dirty="0">
                <a:latin typeface="Century Gothic" panose="020B0502020202020204" pitchFamily="34" charset="0"/>
                <a:cs typeface="Verdana" pitchFamily="34" charset="0"/>
              </a:rPr>
              <a:t>Access to </a:t>
            </a:r>
            <a:r>
              <a:rPr lang="en-US" sz="3600" b="0" dirty="0">
                <a:latin typeface="Century Gothic" panose="020B0502020202020204" pitchFamily="34" charset="0"/>
                <a:cs typeface="Verdana" pitchFamily="34" charset="0"/>
                <a:sym typeface="Symbol" pitchFamily="18" charset="2"/>
              </a:rPr>
              <a:t>Contracts</a:t>
            </a:r>
            <a:endParaRPr lang="en-US" sz="3600" b="0" dirty="0">
              <a:latin typeface="Century Gothic" panose="020B0502020202020204" pitchFamily="34" charset="0"/>
              <a:cs typeface="Verdana" pitchFamily="34" charset="0"/>
            </a:endParaRPr>
          </a:p>
        </p:txBody>
      </p:sp>
      <p:sp>
        <p:nvSpPr>
          <p:cNvPr id="4" name="Slide Number Placeholder 5"/>
          <p:cNvSpPr>
            <a:spLocks noGrp="1"/>
          </p:cNvSpPr>
          <p:nvPr>
            <p:ph type="sldNum" sz="quarter" idx="12"/>
          </p:nvPr>
        </p:nvSpPr>
        <p:spPr bwMode="auto">
          <a:xfrm>
            <a:off x="6553200" y="62642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930D6614-71CC-4CB2-A055-99C9EE530B1F}" type="slidenum">
              <a:rPr lang="en-US" smtClean="0">
                <a:latin typeface="Times New Roman" pitchFamily="18" charset="0"/>
                <a:cs typeface="Tahoma" pitchFamily="34" charset="0"/>
              </a:rPr>
              <a:pPr eaLnBrk="1" fontAlgn="base" hangingPunct="1">
                <a:spcBef>
                  <a:spcPct val="0"/>
                </a:spcBef>
                <a:spcAft>
                  <a:spcPct val="0"/>
                </a:spcAft>
              </a:pPr>
              <a:t>17</a:t>
            </a:fld>
            <a:endParaRPr lang="en-US" dirty="0">
              <a:latin typeface="Times New Roman" pitchFamily="18" charset="0"/>
              <a:cs typeface="Tahoma"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1481" y="2568551"/>
            <a:ext cx="3305317" cy="2148456"/>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US" sz="2800" b="0" dirty="0">
                <a:latin typeface="Century Gothic" panose="020B0502020202020204" pitchFamily="34" charset="0"/>
                <a:cs typeface="Verdana" pitchFamily="34" charset="0"/>
              </a:rPr>
              <a:t>MBDA Services:</a:t>
            </a:r>
            <a:br>
              <a:rPr lang="en-US" b="0" dirty="0">
                <a:latin typeface="Century Gothic" panose="020B0502020202020204" pitchFamily="34" charset="0"/>
                <a:cs typeface="Verdana" pitchFamily="34" charset="0"/>
              </a:rPr>
            </a:br>
            <a:r>
              <a:rPr lang="en-US" sz="3600" b="0" dirty="0">
                <a:latin typeface="Century Gothic" panose="020B0502020202020204" pitchFamily="34" charset="0"/>
                <a:cs typeface="Verdana" pitchFamily="34" charset="0"/>
              </a:rPr>
              <a:t>Access to </a:t>
            </a:r>
            <a:r>
              <a:rPr lang="en-US" sz="3600" b="0" dirty="0">
                <a:latin typeface="Century Gothic" panose="020B0502020202020204" pitchFamily="34" charset="0"/>
                <a:cs typeface="Verdana" pitchFamily="34" charset="0"/>
                <a:sym typeface="Symbol" pitchFamily="18" charset="2"/>
              </a:rPr>
              <a:t>Markets</a:t>
            </a:r>
            <a:endParaRPr lang="en-US" sz="3600" dirty="0">
              <a:latin typeface="Verdana" pitchFamily="34" charset="0"/>
              <a:cs typeface="Verdana" pitchFamily="34" charset="0"/>
            </a:endParaRPr>
          </a:p>
        </p:txBody>
      </p:sp>
      <p:sp>
        <p:nvSpPr>
          <p:cNvPr id="3" name="Content Placeholder 2"/>
          <p:cNvSpPr>
            <a:spLocks noGrp="1"/>
          </p:cNvSpPr>
          <p:nvPr>
            <p:ph idx="1"/>
          </p:nvPr>
        </p:nvSpPr>
        <p:spPr>
          <a:xfrm>
            <a:off x="559528" y="1361933"/>
            <a:ext cx="4489415" cy="4996502"/>
          </a:xfrm>
        </p:spPr>
        <p:txBody>
          <a:bodyPr anchor="ctr"/>
          <a:lstStyle/>
          <a:p>
            <a:pPr>
              <a:buFont typeface="Arial" panose="020B0604020202020204" pitchFamily="34" charset="0"/>
              <a:buChar char="•"/>
            </a:pPr>
            <a:r>
              <a:rPr lang="en-US" sz="2800" dirty="0"/>
              <a:t>First-of-its-kind MBDA Federal Procurement Center</a:t>
            </a:r>
          </a:p>
          <a:p>
            <a:pPr>
              <a:buFont typeface="Arial" panose="020B0604020202020204" pitchFamily="34" charset="0"/>
              <a:buChar char="•"/>
            </a:pPr>
            <a:r>
              <a:rPr lang="en-US" sz="2800" dirty="0"/>
              <a:t>Market research, feasibility studies, and promotion</a:t>
            </a:r>
          </a:p>
          <a:p>
            <a:pPr>
              <a:buFont typeface="Arial" panose="020B0604020202020204" pitchFamily="34" charset="0"/>
              <a:buChar char="•"/>
            </a:pPr>
            <a:r>
              <a:rPr lang="en-US" sz="2800" dirty="0"/>
              <a:t>Sales consulting and forecasting</a:t>
            </a:r>
          </a:p>
          <a:p>
            <a:pPr>
              <a:buFont typeface="Arial" panose="020B0604020202020204" pitchFamily="34" charset="0"/>
              <a:buChar char="•"/>
            </a:pPr>
            <a:r>
              <a:rPr lang="en-US" sz="2800" dirty="0"/>
              <a:t>Business-to-Business (B2B) matchmaking forums</a:t>
            </a:r>
          </a:p>
          <a:p>
            <a:pPr>
              <a:buFont typeface="Arial" panose="020B0604020202020204" pitchFamily="34" charset="0"/>
              <a:buChar char="•"/>
            </a:pPr>
            <a:r>
              <a:rPr lang="en-US" sz="2800" dirty="0"/>
              <a:t>International market analysis and trade assistance</a:t>
            </a:r>
            <a:endParaRPr lang="en-US" sz="2800" dirty="0">
              <a:ea typeface="+mn-ea"/>
            </a:endParaRPr>
          </a:p>
        </p:txBody>
      </p:sp>
      <p:pic>
        <p:nvPicPr>
          <p:cNvPr id="1126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8943" y="2446385"/>
            <a:ext cx="3637857" cy="2412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bwMode="auto">
          <a:xfrm>
            <a:off x="6553200" y="62642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930D6614-71CC-4CB2-A055-99C9EE530B1F}" type="slidenum">
              <a:rPr lang="en-US" smtClean="0">
                <a:latin typeface="Times New Roman" pitchFamily="18" charset="0"/>
                <a:cs typeface="Tahoma" pitchFamily="34" charset="0"/>
              </a:rPr>
              <a:pPr eaLnBrk="1" fontAlgn="base" hangingPunct="1">
                <a:spcBef>
                  <a:spcPct val="0"/>
                </a:spcBef>
                <a:spcAft>
                  <a:spcPct val="0"/>
                </a:spcAft>
              </a:pPr>
              <a:t>18</a:t>
            </a:fld>
            <a:endParaRPr lang="en-US" dirty="0">
              <a:latin typeface="Times New Roman" pitchFamily="18" charset="0"/>
              <a:cs typeface="Tahoma"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b="0" dirty="0">
                <a:latin typeface="Century Gothic" panose="020B0502020202020204" pitchFamily="34" charset="0"/>
                <a:cs typeface="Verdana" pitchFamily="34" charset="0"/>
              </a:rPr>
              <a:t>Expanded Services:</a:t>
            </a:r>
            <a:br>
              <a:rPr lang="en-US" b="0" dirty="0">
                <a:latin typeface="Century Gothic" panose="020B0502020202020204" pitchFamily="34" charset="0"/>
                <a:cs typeface="Verdana" pitchFamily="34" charset="0"/>
              </a:rPr>
            </a:br>
            <a:r>
              <a:rPr lang="en-US" sz="2800" b="0" dirty="0">
                <a:latin typeface="Century Gothic" panose="020B0502020202020204" pitchFamily="34" charset="0"/>
                <a:cs typeface="Verdana" pitchFamily="34" charset="0"/>
              </a:rPr>
              <a:t>Specialty Expertise in the Network</a:t>
            </a:r>
          </a:p>
        </p:txBody>
      </p:sp>
      <p:sp>
        <p:nvSpPr>
          <p:cNvPr id="29699" name="Content Placeholder 2"/>
          <p:cNvSpPr>
            <a:spLocks noGrp="1"/>
          </p:cNvSpPr>
          <p:nvPr>
            <p:ph idx="1"/>
          </p:nvPr>
        </p:nvSpPr>
        <p:spPr>
          <a:xfrm>
            <a:off x="4244455" y="1883390"/>
            <a:ext cx="4544704" cy="4380885"/>
          </a:xfrm>
        </p:spPr>
        <p:txBody>
          <a:bodyPr anchor="ctr"/>
          <a:lstStyle/>
          <a:p>
            <a:pPr lvl="1" eaLnBrk="1" hangingPunct="1">
              <a:buFont typeface="Utsaah" pitchFamily="34" charset="0"/>
              <a:buChar char="—"/>
            </a:pPr>
            <a:r>
              <a:rPr lang="en-US" sz="2800" dirty="0"/>
              <a:t>Advanced manufacturing initiatives</a:t>
            </a:r>
          </a:p>
          <a:p>
            <a:pPr lvl="1" eaLnBrk="1" hangingPunct="1">
              <a:buFont typeface="Utsaah" pitchFamily="34" charset="0"/>
              <a:buChar char="—"/>
            </a:pPr>
            <a:r>
              <a:rPr lang="en-US" sz="2800" dirty="0"/>
              <a:t>Capital initiatives for traditional and alternative financing</a:t>
            </a:r>
          </a:p>
          <a:p>
            <a:pPr lvl="1" eaLnBrk="1" hangingPunct="1">
              <a:buFont typeface="Utsaah" pitchFamily="34" charset="0"/>
              <a:buChar char="—"/>
            </a:pPr>
            <a:r>
              <a:rPr lang="en-US" sz="2800" dirty="0"/>
              <a:t>Exports and business linkages in emerging economies</a:t>
            </a:r>
          </a:p>
          <a:p>
            <a:pPr lvl="1" eaLnBrk="1" hangingPunct="1">
              <a:buFont typeface="Utsaah" pitchFamily="34" charset="0"/>
              <a:buChar char="—"/>
            </a:pPr>
            <a:r>
              <a:rPr lang="en-US" sz="2800" dirty="0"/>
              <a:t>Technology transfer and innovation</a:t>
            </a:r>
          </a:p>
        </p:txBody>
      </p:sp>
      <p:sp>
        <p:nvSpPr>
          <p:cNvPr id="6" name="Slide Number Placeholder 5"/>
          <p:cNvSpPr>
            <a:spLocks noGrp="1"/>
          </p:cNvSpPr>
          <p:nvPr>
            <p:ph type="sldNum" sz="quarter" idx="12"/>
          </p:nvPr>
        </p:nvSpPr>
        <p:spPr bwMode="auto">
          <a:xfrm>
            <a:off x="6553200" y="62642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930D6614-71CC-4CB2-A055-99C9EE530B1F}" type="slidenum">
              <a:rPr lang="en-US" smtClean="0">
                <a:latin typeface="Times New Roman" pitchFamily="18" charset="0"/>
                <a:cs typeface="Tahoma" pitchFamily="34" charset="0"/>
              </a:rPr>
              <a:pPr eaLnBrk="1" fontAlgn="base" hangingPunct="1">
                <a:spcBef>
                  <a:spcPct val="0"/>
                </a:spcBef>
                <a:spcAft>
                  <a:spcPct val="0"/>
                </a:spcAft>
              </a:pPr>
              <a:t>19</a:t>
            </a:fld>
            <a:endParaRPr lang="en-US" dirty="0">
              <a:latin typeface="Times New Roman" pitchFamily="18" charset="0"/>
              <a:cs typeface="Tahoma"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926" y="2383097"/>
            <a:ext cx="3824606" cy="2352676"/>
          </a:xfrm>
          <a:prstGeom prst="rect">
            <a:avLst/>
          </a:prstGeom>
        </p:spPr>
      </p:pic>
      <p:sp>
        <p:nvSpPr>
          <p:cNvPr id="3" name="TextBox 2"/>
          <p:cNvSpPr txBox="1"/>
          <p:nvPr/>
        </p:nvSpPr>
        <p:spPr>
          <a:xfrm>
            <a:off x="542924" y="1546597"/>
            <a:ext cx="8143875" cy="677108"/>
          </a:xfrm>
          <a:prstGeom prst="rect">
            <a:avLst/>
          </a:prstGeom>
          <a:noFill/>
        </p:spPr>
        <p:txBody>
          <a:bodyPr wrap="square" rtlCol="0">
            <a:spAutoFit/>
          </a:bodyPr>
          <a:lstStyle/>
          <a:p>
            <a:pPr algn="ctr"/>
            <a:r>
              <a:rPr lang="en-US" sz="2000" dirty="0"/>
              <a:t>Nine (9) MBDA Business Center locations offer specialty expertise.  </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14"/>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tretch>
            <a:fillRect/>
          </a:stretch>
        </p:blipFill>
        <p:spPr bwMode="auto">
          <a:xfrm>
            <a:off x="408622" y="2994409"/>
            <a:ext cx="8412480" cy="3452428"/>
          </a:xfrm>
          <a:prstGeom prst="rect">
            <a:avLst/>
          </a:prstGeom>
          <a:noFill/>
          <a:ln>
            <a:noFill/>
          </a:ln>
          <a:effectLst>
            <a:reflection endPos="0" dist="508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2AE2A7B0-664B-4651-9B28-94A8C769AF0B}" type="slidenum">
              <a:rPr lang="en-US" smtClean="0">
                <a:latin typeface="Times New Roman" pitchFamily="18" charset="0"/>
                <a:cs typeface="Tahoma" pitchFamily="34" charset="0"/>
              </a:rPr>
              <a:pPr eaLnBrk="1" fontAlgn="base" hangingPunct="1">
                <a:spcBef>
                  <a:spcPct val="0"/>
                </a:spcBef>
                <a:spcAft>
                  <a:spcPct val="0"/>
                </a:spcAft>
              </a:pPr>
              <a:t>2</a:t>
            </a:fld>
            <a:endParaRPr lang="en-US" dirty="0">
              <a:latin typeface="Times New Roman" pitchFamily="18" charset="0"/>
              <a:cs typeface="Tahoma" pitchFamily="34" charset="0"/>
            </a:endParaRPr>
          </a:p>
        </p:txBody>
      </p:sp>
      <p:sp>
        <p:nvSpPr>
          <p:cNvPr id="16" name="TextBox 15"/>
          <p:cNvSpPr txBox="1"/>
          <p:nvPr/>
        </p:nvSpPr>
        <p:spPr>
          <a:xfrm>
            <a:off x="935213" y="3363353"/>
            <a:ext cx="7303911" cy="1261884"/>
          </a:xfrm>
          <a:prstGeom prst="rect">
            <a:avLst/>
          </a:prstGeom>
          <a:noFill/>
        </p:spPr>
        <p:txBody>
          <a:bodyPr wrap="square">
            <a:spAutoFit/>
          </a:bodyPr>
          <a:lstStyle/>
          <a:p>
            <a:pPr algn="ctr">
              <a:defRPr/>
            </a:pPr>
            <a:r>
              <a:rPr lang="en-US" sz="2800" b="1" cap="small" spc="300" dirty="0">
                <a:solidFill>
                  <a:schemeClr val="tx2"/>
                </a:solidFill>
                <a:latin typeface="Utsaah" pitchFamily="34" charset="0"/>
                <a:cs typeface="Utsaah" pitchFamily="34" charset="0"/>
              </a:rPr>
              <a:t>Mission</a:t>
            </a:r>
          </a:p>
          <a:p>
            <a:r>
              <a:rPr lang="en-US" sz="2400" dirty="0"/>
              <a:t>The mission of the Department is to create the conditions for economic growth and opportunity.</a:t>
            </a:r>
            <a:endParaRPr lang="en-US" sz="2400" b="1" dirty="0"/>
          </a:p>
        </p:txBody>
      </p:sp>
      <p:sp>
        <p:nvSpPr>
          <p:cNvPr id="2" name="Rectangle 1"/>
          <p:cNvSpPr/>
          <p:nvPr/>
        </p:nvSpPr>
        <p:spPr>
          <a:xfrm>
            <a:off x="542925" y="1376922"/>
            <a:ext cx="8088489" cy="1815882"/>
          </a:xfrm>
          <a:prstGeom prst="rect">
            <a:avLst/>
          </a:prstGeom>
        </p:spPr>
        <p:txBody>
          <a:bodyPr wrap="square">
            <a:spAutoFit/>
          </a:bodyPr>
          <a:lstStyle/>
          <a:p>
            <a:r>
              <a:rPr lang="en-US" sz="2800" dirty="0">
                <a:latin typeface="+mn-lt"/>
              </a:rPr>
              <a:t>The Department works with businesses, universities, communities, and the Nation’s workers promote job creation, economic growth, sustainable development, and improved standards of living for Americans.</a:t>
            </a:r>
          </a:p>
        </p:txBody>
      </p:sp>
      <p:sp>
        <p:nvSpPr>
          <p:cNvPr id="10" name="Rectangle 10"/>
          <p:cNvSpPr>
            <a:spLocks noGrp="1" noChangeArrowheads="1"/>
          </p:cNvSpPr>
          <p:nvPr>
            <p:ph type="title"/>
          </p:nvPr>
        </p:nvSpPr>
        <p:spPr>
          <a:xfrm>
            <a:off x="542925" y="410766"/>
            <a:ext cx="8143875" cy="1143000"/>
          </a:xfrm>
        </p:spPr>
        <p:txBody>
          <a:bodyPr/>
          <a:lstStyle/>
          <a:p>
            <a:pPr eaLnBrk="1" hangingPunct="1"/>
            <a:r>
              <a:rPr lang="en-US" sz="3600" b="0" cap="small" spc="300" dirty="0">
                <a:latin typeface="Century Gothic" panose="020B0502020202020204" pitchFamily="34" charset="0"/>
                <a:cs typeface="Verdana" pitchFamily="34" charset="0"/>
              </a:rPr>
              <a:t>About U.S. DEPARTMENT </a:t>
            </a:r>
            <a:br>
              <a:rPr lang="en-US" sz="3600" b="0" cap="small" spc="300" dirty="0">
                <a:latin typeface="Century Gothic" panose="020B0502020202020204" pitchFamily="34" charset="0"/>
                <a:cs typeface="Verdana" pitchFamily="34" charset="0"/>
              </a:rPr>
            </a:br>
            <a:r>
              <a:rPr lang="en-US" sz="3600" b="0" cap="small" spc="300" dirty="0">
                <a:latin typeface="Century Gothic" panose="020B0502020202020204" pitchFamily="34" charset="0"/>
                <a:cs typeface="Verdana" pitchFamily="34" charset="0"/>
              </a:rPr>
              <a:t>OF COMMERCE</a:t>
            </a:r>
            <a:br>
              <a:rPr lang="en-US" sz="2800" dirty="0">
                <a:latin typeface="Verdana" pitchFamily="34" charset="0"/>
                <a:cs typeface="Verdana" pitchFamily="34" charset="0"/>
              </a:rPr>
            </a:br>
            <a:endParaRPr lang="en-US" sz="1800" dirty="0">
              <a:solidFill>
                <a:srgbClr val="000099"/>
              </a:solidFill>
              <a:latin typeface="Arial" pitchFamily="34" charset="0"/>
              <a:cs typeface="Verdana"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27594" y="2579426"/>
            <a:ext cx="2947917" cy="1323833"/>
          </a:xfrm>
          <a:prstGeom prst="rect">
            <a:avLst/>
          </a:prstGeom>
          <a:solidFill>
            <a:schemeClr val="bg1"/>
          </a:solidFill>
        </p:spPr>
        <p:txBody>
          <a:bodyPr wrap="square" rtlCol="0">
            <a:spAutoFit/>
          </a:bodyPr>
          <a:lstStyle/>
          <a:p>
            <a:endParaRPr lang="en-US" dirty="0"/>
          </a:p>
        </p:txBody>
      </p:sp>
      <p:pic>
        <p:nvPicPr>
          <p:cNvPr id="4" name="Picture 1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398343"/>
            <a:ext cx="9144000" cy="2181533"/>
          </a:xfrm>
          <a:prstGeom prst="rect">
            <a:avLst/>
          </a:prstGeom>
          <a:noFill/>
          <a:ln>
            <a:noFill/>
          </a:ln>
          <a:effectLst>
            <a:reflection endPos="0" dist="508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ctrTitle"/>
          </p:nvPr>
        </p:nvSpPr>
        <p:spPr>
          <a:xfrm>
            <a:off x="0" y="2521172"/>
            <a:ext cx="9144000" cy="1935873"/>
          </a:xfrm>
        </p:spPr>
        <p:txBody>
          <a:bodyPr/>
          <a:lstStyle/>
          <a:p>
            <a:pPr eaLnBrk="1" hangingPunct="1"/>
            <a:r>
              <a:rPr lang="en-US" sz="2000" dirty="0">
                <a:latin typeface="Tahoma" pitchFamily="34" charset="0"/>
                <a:cs typeface="Verdana" pitchFamily="34" charset="0"/>
              </a:rPr>
              <a:t>     </a:t>
            </a:r>
            <a:r>
              <a:rPr lang="en-US" sz="3600" b="0" dirty="0">
                <a:latin typeface="Century Gothic" panose="020B0502020202020204" pitchFamily="34" charset="0"/>
                <a:cs typeface="Verdana" pitchFamily="34" charset="0"/>
              </a:rPr>
              <a:t>Results achieved:</a:t>
            </a:r>
            <a:br>
              <a:rPr lang="en-US" sz="4000" b="0" dirty="0">
                <a:latin typeface="Century Gothic" panose="020B0502020202020204" pitchFamily="34" charset="0"/>
                <a:cs typeface="Verdana" pitchFamily="34" charset="0"/>
              </a:rPr>
            </a:br>
            <a:r>
              <a:rPr lang="en-US" sz="3200" b="0" dirty="0">
                <a:latin typeface="Century Gothic" panose="020B0502020202020204" pitchFamily="34" charset="0"/>
                <a:cs typeface="Verdana" pitchFamily="34" charset="0"/>
              </a:rPr>
              <a:t>			</a:t>
            </a:r>
            <a:r>
              <a:rPr lang="en-US" sz="4400" b="0" dirty="0">
                <a:latin typeface="Century Gothic" panose="020B0502020202020204" pitchFamily="34" charset="0"/>
                <a:cs typeface="Verdana" pitchFamily="34" charset="0"/>
              </a:rPr>
              <a:t>FY2014 Performance Report</a:t>
            </a:r>
          </a:p>
        </p:txBody>
      </p:sp>
    </p:spTree>
    <p:extLst>
      <p:ext uri="{BB962C8B-B14F-4D97-AF65-F5344CB8AC3E}">
        <p14:creationId xmlns:p14="http://schemas.microsoft.com/office/powerpoint/2010/main" val="2781493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42925" y="247650"/>
            <a:ext cx="6151563" cy="1143000"/>
          </a:xfrm>
        </p:spPr>
        <p:txBody>
          <a:bodyPr/>
          <a:lstStyle/>
          <a:p>
            <a:pPr eaLnBrk="1" hangingPunct="1"/>
            <a:r>
              <a:rPr lang="en-US" sz="3200" b="0" dirty="0">
                <a:latin typeface="Century Gothic" panose="020B0502020202020204" pitchFamily="34" charset="0"/>
                <a:cs typeface="Verdana" pitchFamily="34" charset="0"/>
              </a:rPr>
              <a:t>MBDA Contracts &amp; Capital</a:t>
            </a:r>
          </a:p>
        </p:txBody>
      </p:sp>
      <p:sp>
        <p:nvSpPr>
          <p:cNvPr id="6" name="Slide Number Placeholder 5"/>
          <p:cNvSpPr>
            <a:spLocks noGrp="1"/>
          </p:cNvSpPr>
          <p:nvPr>
            <p:ph type="sldNum" sz="quarter" idx="12"/>
          </p:nvPr>
        </p:nvSpPr>
        <p:spPr bwMode="auto">
          <a:xfrm>
            <a:off x="6553200" y="62642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930D6614-71CC-4CB2-A055-99C9EE530B1F}" type="slidenum">
              <a:rPr lang="en-US" smtClean="0">
                <a:latin typeface="Times New Roman" pitchFamily="18" charset="0"/>
                <a:cs typeface="Tahoma" pitchFamily="34" charset="0"/>
              </a:rPr>
              <a:pPr eaLnBrk="1" fontAlgn="base" hangingPunct="1">
                <a:spcBef>
                  <a:spcPct val="0"/>
                </a:spcBef>
                <a:spcAft>
                  <a:spcPct val="0"/>
                </a:spcAft>
              </a:pPr>
              <a:t>21</a:t>
            </a:fld>
            <a:endParaRPr lang="en-US" dirty="0">
              <a:latin typeface="Times New Roman" pitchFamily="18" charset="0"/>
              <a:cs typeface="Tahoma" pitchFamily="34"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4874" y="1722162"/>
            <a:ext cx="7289141" cy="44405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95785" y="247650"/>
            <a:ext cx="8291015" cy="1143000"/>
          </a:xfrm>
        </p:spPr>
        <p:txBody>
          <a:bodyPr/>
          <a:lstStyle/>
          <a:p>
            <a:pPr eaLnBrk="1" hangingPunct="1"/>
            <a:r>
              <a:rPr lang="en-US" sz="3200" b="0" dirty="0">
                <a:latin typeface="Century Gothic" panose="020B0502020202020204" pitchFamily="34" charset="0"/>
                <a:cs typeface="Verdana" pitchFamily="34" charset="0"/>
              </a:rPr>
              <a:t>MBDA Job Creation &amp; Retention</a:t>
            </a:r>
          </a:p>
        </p:txBody>
      </p:sp>
      <p:sp>
        <p:nvSpPr>
          <p:cNvPr id="27651" name="Rectangle 3"/>
          <p:cNvSpPr>
            <a:spLocks noGrp="1" noChangeArrowheads="1"/>
          </p:cNvSpPr>
          <p:nvPr>
            <p:ph type="body" idx="1"/>
          </p:nvPr>
        </p:nvSpPr>
        <p:spPr>
          <a:xfrm>
            <a:off x="542925" y="1390650"/>
            <a:ext cx="8143875" cy="4770438"/>
          </a:xfrm>
        </p:spPr>
        <p:txBody>
          <a:bodyPr/>
          <a:lstStyle/>
          <a:p>
            <a:pPr eaLnBrk="1" hangingPunct="1">
              <a:lnSpc>
                <a:spcPct val="90000"/>
              </a:lnSpc>
              <a:buFontTx/>
              <a:buNone/>
            </a:pPr>
            <a:r>
              <a:rPr lang="en-US" sz="2400" dirty="0">
                <a:latin typeface="Arial" pitchFamily="34" charset="0"/>
              </a:rPr>
              <a:t> </a:t>
            </a:r>
          </a:p>
        </p:txBody>
      </p:sp>
      <p:sp>
        <p:nvSpPr>
          <p:cNvPr id="7" name="Slide Number Placeholder 5"/>
          <p:cNvSpPr>
            <a:spLocks noGrp="1"/>
          </p:cNvSpPr>
          <p:nvPr>
            <p:ph type="sldNum" sz="quarter" idx="12"/>
          </p:nvPr>
        </p:nvSpPr>
        <p:spPr bwMode="auto">
          <a:xfrm>
            <a:off x="6553200" y="62642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930D6614-71CC-4CB2-A055-99C9EE530B1F}" type="slidenum">
              <a:rPr lang="en-US" smtClean="0">
                <a:latin typeface="Times New Roman" pitchFamily="18" charset="0"/>
                <a:cs typeface="Tahoma" pitchFamily="34" charset="0"/>
              </a:rPr>
              <a:pPr eaLnBrk="1" fontAlgn="base" hangingPunct="1">
                <a:spcBef>
                  <a:spcPct val="0"/>
                </a:spcBef>
                <a:spcAft>
                  <a:spcPct val="0"/>
                </a:spcAft>
              </a:pPr>
              <a:t>22</a:t>
            </a:fld>
            <a:endParaRPr lang="en-US" dirty="0">
              <a:latin typeface="Times New Roman" pitchFamily="18" charset="0"/>
              <a:cs typeface="Tahoma"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43" y="1737683"/>
            <a:ext cx="7692408" cy="43487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0" dirty="0">
                <a:latin typeface="Century Gothic" panose="020B0502020202020204" pitchFamily="34" charset="0"/>
              </a:rPr>
              <a:t>Summary</a:t>
            </a:r>
          </a:p>
        </p:txBody>
      </p:sp>
      <p:sp>
        <p:nvSpPr>
          <p:cNvPr id="3" name="Content Placeholder 2"/>
          <p:cNvSpPr>
            <a:spLocks noGrp="1"/>
          </p:cNvSpPr>
          <p:nvPr>
            <p:ph idx="1"/>
          </p:nvPr>
        </p:nvSpPr>
        <p:spPr/>
        <p:txBody>
          <a:bodyPr anchor="ctr"/>
          <a:lstStyle/>
          <a:p>
            <a:pPr marL="0" indent="0" eaLnBrk="1" hangingPunct="1">
              <a:lnSpc>
                <a:spcPct val="80000"/>
              </a:lnSpc>
              <a:spcBef>
                <a:spcPts val="0"/>
              </a:spcBef>
              <a:spcAft>
                <a:spcPts val="0"/>
              </a:spcAft>
              <a:buNone/>
              <a:defRPr/>
            </a:pPr>
            <a:r>
              <a:rPr lang="en-US" sz="2800" b="1" cap="small" dirty="0">
                <a:solidFill>
                  <a:srgbClr val="004693"/>
                </a:solidFill>
              </a:rPr>
              <a:t>Who we are: </a:t>
            </a:r>
            <a:r>
              <a:rPr lang="en-US" sz="2800" dirty="0"/>
              <a:t>MBDA is the only Federal Government agency solely dedicated to the growth and global competiveness of minority business enterprise. </a:t>
            </a:r>
          </a:p>
          <a:p>
            <a:pPr marL="0" indent="0" eaLnBrk="1" hangingPunct="1">
              <a:lnSpc>
                <a:spcPct val="80000"/>
              </a:lnSpc>
              <a:spcBef>
                <a:spcPts val="0"/>
              </a:spcBef>
              <a:spcAft>
                <a:spcPts val="0"/>
              </a:spcAft>
              <a:buNone/>
              <a:defRPr/>
            </a:pPr>
            <a:endParaRPr lang="en-US" sz="2800" dirty="0"/>
          </a:p>
          <a:p>
            <a:pPr marL="0" indent="0" eaLnBrk="1" hangingPunct="1">
              <a:lnSpc>
                <a:spcPct val="80000"/>
              </a:lnSpc>
              <a:spcBef>
                <a:spcPts val="0"/>
              </a:spcBef>
              <a:spcAft>
                <a:spcPts val="0"/>
              </a:spcAft>
              <a:buNone/>
              <a:defRPr/>
            </a:pPr>
            <a:r>
              <a:rPr lang="en-US" sz="2800" b="1" cap="small" dirty="0">
                <a:solidFill>
                  <a:srgbClr val="004693"/>
                </a:solidFill>
              </a:rPr>
              <a:t>What we do: </a:t>
            </a:r>
            <a:r>
              <a:rPr lang="en-US" sz="2800" dirty="0"/>
              <a:t>Our initiatives, programs, and services provide greater access to capital, contracts, and markets for minority-owned businesses.	</a:t>
            </a:r>
          </a:p>
          <a:p>
            <a:pPr marL="0" indent="0" eaLnBrk="1" hangingPunct="1">
              <a:lnSpc>
                <a:spcPct val="80000"/>
              </a:lnSpc>
              <a:spcBef>
                <a:spcPts val="0"/>
              </a:spcBef>
              <a:spcAft>
                <a:spcPts val="0"/>
              </a:spcAft>
              <a:buNone/>
              <a:defRPr/>
            </a:pPr>
            <a:endParaRPr lang="en-US" sz="2800" dirty="0"/>
          </a:p>
          <a:p>
            <a:pPr marL="0" indent="0">
              <a:buNone/>
            </a:pPr>
            <a:r>
              <a:rPr lang="en-US" sz="2800" b="1" cap="small" dirty="0">
                <a:solidFill>
                  <a:srgbClr val="004693"/>
                </a:solidFill>
              </a:rPr>
              <a:t>Why we do it: </a:t>
            </a:r>
            <a:r>
              <a:rPr lang="en-US" sz="2800" dirty="0"/>
              <a:t>Minority-owned firms expand the U.S. economy,  strengthen local communities, and support greater job creation. </a:t>
            </a:r>
          </a:p>
        </p:txBody>
      </p:sp>
      <p:sp>
        <p:nvSpPr>
          <p:cNvPr id="4" name="Slide Number Placeholder 5"/>
          <p:cNvSpPr>
            <a:spLocks noGrp="1"/>
          </p:cNvSpPr>
          <p:nvPr>
            <p:ph type="sldNum" sz="quarter" idx="12"/>
          </p:nvPr>
        </p:nvSpPr>
        <p:spPr bwMode="auto">
          <a:xfrm>
            <a:off x="6553200" y="62642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930D6614-71CC-4CB2-A055-99C9EE530B1F}" type="slidenum">
              <a:rPr lang="en-US" smtClean="0">
                <a:latin typeface="Times New Roman" pitchFamily="18" charset="0"/>
                <a:cs typeface="Tahoma" pitchFamily="34" charset="0"/>
              </a:rPr>
              <a:pPr eaLnBrk="1" fontAlgn="base" hangingPunct="1">
                <a:spcBef>
                  <a:spcPct val="0"/>
                </a:spcBef>
                <a:spcAft>
                  <a:spcPct val="0"/>
                </a:spcAft>
              </a:pPr>
              <a:t>23</a:t>
            </a:fld>
            <a:endParaRPr lang="en-US" dirty="0">
              <a:latin typeface="Times New Roman" pitchFamily="18" charset="0"/>
              <a:cs typeface="Tahoma" pitchFamily="34" charset="0"/>
            </a:endParaRPr>
          </a:p>
        </p:txBody>
      </p:sp>
    </p:spTree>
    <p:extLst>
      <p:ext uri="{BB962C8B-B14F-4D97-AF65-F5344CB8AC3E}">
        <p14:creationId xmlns:p14="http://schemas.microsoft.com/office/powerpoint/2010/main" val="6976881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sz="3600" b="0" dirty="0">
                <a:latin typeface="Century Gothic" panose="020B0502020202020204" pitchFamily="34" charset="0"/>
                <a:cs typeface="Verdana" pitchFamily="34" charset="0"/>
              </a:rPr>
              <a:t>Thank You!</a:t>
            </a:r>
          </a:p>
        </p:txBody>
      </p:sp>
      <p:sp>
        <p:nvSpPr>
          <p:cNvPr id="3" name="Content Placeholder 2"/>
          <p:cNvSpPr>
            <a:spLocks noGrp="1"/>
          </p:cNvSpPr>
          <p:nvPr>
            <p:ph idx="1"/>
          </p:nvPr>
        </p:nvSpPr>
        <p:spPr/>
        <p:txBody>
          <a:bodyPr anchor="ctr"/>
          <a:lstStyle/>
          <a:p>
            <a:pPr marL="0" indent="0" algn="ctr" eaLnBrk="1" hangingPunct="1">
              <a:buFont typeface="Utsaah" pitchFamily="34" charset="0"/>
              <a:buNone/>
              <a:defRPr/>
            </a:pPr>
            <a:endParaRPr lang="en-US" sz="2800" dirty="0">
              <a:latin typeface="Century Gothic" panose="020B0502020202020204" pitchFamily="34" charset="0"/>
              <a:ea typeface="+mn-ea"/>
            </a:endParaRPr>
          </a:p>
          <a:p>
            <a:pPr marL="0" indent="0" algn="ctr" eaLnBrk="1" hangingPunct="1">
              <a:buFont typeface="Utsaah" pitchFamily="34" charset="0"/>
              <a:buNone/>
              <a:defRPr/>
            </a:pPr>
            <a:r>
              <a:rPr lang="en-US" sz="2800" dirty="0">
                <a:latin typeface="Century Gothic" panose="020B0502020202020204" pitchFamily="34" charset="0"/>
                <a:ea typeface="+mn-ea"/>
              </a:rPr>
              <a:t>Leonardo San Roman</a:t>
            </a:r>
          </a:p>
          <a:p>
            <a:pPr marL="0" indent="0" algn="ctr" eaLnBrk="1" hangingPunct="1">
              <a:buFont typeface="Utsaah" pitchFamily="34" charset="0"/>
              <a:buNone/>
              <a:defRPr/>
            </a:pPr>
            <a:r>
              <a:rPr lang="en-US" sz="2800" dirty="0">
                <a:latin typeface="Century Gothic" panose="020B0502020202020204" pitchFamily="34" charset="0"/>
                <a:ea typeface="+mn-ea"/>
              </a:rPr>
              <a:t>Senior Advisor to National Director</a:t>
            </a:r>
          </a:p>
          <a:p>
            <a:pPr marL="0" indent="0" algn="ctr" eaLnBrk="1" hangingPunct="1">
              <a:buFont typeface="Utsaah" pitchFamily="34" charset="0"/>
              <a:buNone/>
              <a:defRPr/>
            </a:pPr>
            <a:r>
              <a:rPr lang="en-US" sz="2800" dirty="0">
                <a:latin typeface="Century Gothic" panose="020B0502020202020204" pitchFamily="34" charset="0"/>
                <a:ea typeface="+mn-ea"/>
                <a:hlinkClick r:id="rId3"/>
              </a:rPr>
              <a:t>lsanroman@mbda.gov</a:t>
            </a:r>
            <a:endParaRPr lang="en-US" sz="2800" dirty="0">
              <a:latin typeface="Century Gothic" panose="020B0502020202020204" pitchFamily="34" charset="0"/>
              <a:ea typeface="+mn-ea"/>
            </a:endParaRPr>
          </a:p>
          <a:p>
            <a:pPr marL="0" indent="0" algn="ctr" eaLnBrk="1" hangingPunct="1">
              <a:buFont typeface="Utsaah" pitchFamily="34" charset="0"/>
              <a:buNone/>
              <a:defRPr/>
            </a:pPr>
            <a:r>
              <a:rPr lang="en-US" sz="2800" dirty="0">
                <a:latin typeface="Century Gothic" panose="020B0502020202020204" pitchFamily="34" charset="0"/>
                <a:ea typeface="+mn-ea"/>
              </a:rPr>
              <a:t>Minority Business Development Agency</a:t>
            </a:r>
          </a:p>
          <a:p>
            <a:pPr marL="0" indent="0" algn="ctr" eaLnBrk="1" hangingPunct="1">
              <a:buNone/>
              <a:defRPr/>
            </a:pPr>
            <a:r>
              <a:rPr lang="en-US" sz="4000" b="1" dirty="0">
                <a:solidFill>
                  <a:srgbClr val="004693"/>
                </a:solidFill>
                <a:latin typeface="Century Gothic" panose="020B0502020202020204" pitchFamily="34" charset="0"/>
                <a:ea typeface="+mn-ea"/>
              </a:rPr>
              <a:t>www.mbda.gov</a:t>
            </a:r>
          </a:p>
          <a:p>
            <a:pPr marL="0" indent="0" algn="ctr" eaLnBrk="1" hangingPunct="1">
              <a:buNone/>
              <a:defRPr/>
            </a:pPr>
            <a:r>
              <a:rPr lang="en-US" sz="3200" dirty="0">
                <a:latin typeface="Century Gothic" panose="020B0502020202020204" pitchFamily="34" charset="0"/>
                <a:ea typeface="+mn-ea"/>
              </a:rPr>
              <a:t>(202) 482-2332</a:t>
            </a:r>
          </a:p>
          <a:p>
            <a:pPr marL="0" indent="0" algn="ctr" eaLnBrk="1" hangingPunct="1">
              <a:spcBef>
                <a:spcPts val="0"/>
              </a:spcBef>
              <a:buNone/>
              <a:defRPr/>
            </a:pPr>
            <a:endParaRPr lang="en-US" sz="1800" dirty="0">
              <a:latin typeface="+mn-lt"/>
              <a:ea typeface="+mn-ea"/>
            </a:endParaRPr>
          </a:p>
          <a:p>
            <a:pPr marL="0" indent="0" algn="ctr" eaLnBrk="1" hangingPunct="1">
              <a:spcBef>
                <a:spcPts val="0"/>
              </a:spcBef>
              <a:buNone/>
              <a:defRPr/>
            </a:pPr>
            <a:endParaRPr lang="en-US" sz="1800" dirty="0">
              <a:latin typeface="+mn-lt"/>
              <a:ea typeface="+mn-ea"/>
            </a:endParaRPr>
          </a:p>
          <a:p>
            <a:pPr marL="0" indent="0" algn="ctr" eaLnBrk="1" hangingPunct="1">
              <a:spcBef>
                <a:spcPts val="0"/>
              </a:spcBef>
              <a:buNone/>
              <a:defRPr/>
            </a:pPr>
            <a:endParaRPr lang="en-US" sz="1800" dirty="0">
              <a:latin typeface="+mn-lt"/>
              <a:ea typeface="+mn-ea"/>
            </a:endParaRPr>
          </a:p>
          <a:p>
            <a:pPr marL="0" indent="0" algn="ctr" eaLnBrk="1" hangingPunct="1">
              <a:spcBef>
                <a:spcPts val="0"/>
              </a:spcBef>
              <a:buNone/>
              <a:defRPr/>
            </a:pPr>
            <a:endParaRPr lang="en-US" sz="1800" dirty="0">
              <a:latin typeface="+mn-lt"/>
              <a:ea typeface="+mn-ea"/>
            </a:endParaRPr>
          </a:p>
          <a:p>
            <a:pPr marL="0" indent="0" algn="ctr" eaLnBrk="1" hangingPunct="1">
              <a:buFont typeface="Utsaah" pitchFamily="34" charset="0"/>
              <a:buNone/>
              <a:defRPr/>
            </a:pPr>
            <a:r>
              <a:rPr lang="en-US" sz="2000" dirty="0">
                <a:latin typeface="Century Gothic" panose="020B0502020202020204" pitchFamily="34" charset="0"/>
                <a:ea typeface="+mn-ea"/>
              </a:rPr>
              <a:t>1401 Constitution Avenue, NW </a:t>
            </a:r>
            <a:r>
              <a:rPr lang="en-US" sz="2000" dirty="0">
                <a:latin typeface="Century Gothic" panose="020B0502020202020204" pitchFamily="34" charset="0"/>
                <a:ea typeface="+mn-ea"/>
                <a:sym typeface="Wingdings"/>
              </a:rPr>
              <a:t> </a:t>
            </a:r>
            <a:r>
              <a:rPr lang="en-US" sz="2000" dirty="0">
                <a:latin typeface="Century Gothic" panose="020B0502020202020204" pitchFamily="34" charset="0"/>
                <a:ea typeface="+mn-ea"/>
              </a:rPr>
              <a:t>Washington, DC 20230</a:t>
            </a:r>
          </a:p>
        </p:txBody>
      </p:sp>
      <p:sp>
        <p:nvSpPr>
          <p:cNvPr id="4" name="Slide Number Placeholder 5"/>
          <p:cNvSpPr>
            <a:spLocks noGrp="1"/>
          </p:cNvSpPr>
          <p:nvPr>
            <p:ph type="sldNum" sz="quarter" idx="12"/>
          </p:nvPr>
        </p:nvSpPr>
        <p:spPr bwMode="auto">
          <a:xfrm>
            <a:off x="6553200" y="62642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930D6614-71CC-4CB2-A055-99C9EE530B1F}" type="slidenum">
              <a:rPr lang="en-US" smtClean="0">
                <a:latin typeface="Times New Roman" pitchFamily="18" charset="0"/>
                <a:cs typeface="Tahoma" pitchFamily="34" charset="0"/>
              </a:rPr>
              <a:pPr eaLnBrk="1" fontAlgn="base" hangingPunct="1">
                <a:spcBef>
                  <a:spcPct val="0"/>
                </a:spcBef>
                <a:spcAft>
                  <a:spcPct val="0"/>
                </a:spcAft>
              </a:pPr>
              <a:t>24</a:t>
            </a:fld>
            <a:endParaRPr lang="en-US" dirty="0">
              <a:latin typeface="Times New Roman" pitchFamily="18" charset="0"/>
              <a:cs typeface="Tahoma"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14"/>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tretch>
            <a:fillRect/>
          </a:stretch>
        </p:blipFill>
        <p:spPr bwMode="auto">
          <a:xfrm>
            <a:off x="408622" y="2994409"/>
            <a:ext cx="8412480" cy="3452428"/>
          </a:xfrm>
          <a:prstGeom prst="rect">
            <a:avLst/>
          </a:prstGeom>
          <a:noFill/>
          <a:ln>
            <a:noFill/>
          </a:ln>
          <a:effectLst>
            <a:reflection endPos="0" dist="508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2AE2A7B0-664B-4651-9B28-94A8C769AF0B}" type="slidenum">
              <a:rPr lang="en-US" smtClean="0">
                <a:latin typeface="Times New Roman" pitchFamily="18" charset="0"/>
                <a:cs typeface="Tahoma" pitchFamily="34" charset="0"/>
              </a:rPr>
              <a:pPr eaLnBrk="1" fontAlgn="base" hangingPunct="1">
                <a:spcBef>
                  <a:spcPct val="0"/>
                </a:spcBef>
                <a:spcAft>
                  <a:spcPct val="0"/>
                </a:spcAft>
              </a:pPr>
              <a:t>3</a:t>
            </a:fld>
            <a:endParaRPr lang="en-US" dirty="0">
              <a:latin typeface="Times New Roman" pitchFamily="18" charset="0"/>
              <a:cs typeface="Tahoma" pitchFamily="34" charset="0"/>
            </a:endParaRPr>
          </a:p>
        </p:txBody>
      </p:sp>
      <p:sp>
        <p:nvSpPr>
          <p:cNvPr id="16" name="TextBox 15"/>
          <p:cNvSpPr txBox="1"/>
          <p:nvPr/>
        </p:nvSpPr>
        <p:spPr>
          <a:xfrm>
            <a:off x="830282" y="2707796"/>
            <a:ext cx="7303911" cy="3477875"/>
          </a:xfrm>
          <a:prstGeom prst="rect">
            <a:avLst/>
          </a:prstGeom>
          <a:noFill/>
        </p:spPr>
        <p:txBody>
          <a:bodyPr wrap="square">
            <a:spAutoFit/>
          </a:bodyPr>
          <a:lstStyle/>
          <a:p>
            <a:pPr algn="ctr">
              <a:defRPr/>
            </a:pPr>
            <a:endParaRPr lang="en-US" sz="2800" b="1" cap="small" spc="300" dirty="0">
              <a:solidFill>
                <a:schemeClr val="tx2"/>
              </a:solidFill>
              <a:latin typeface="Utsaah" pitchFamily="34" charset="0"/>
              <a:cs typeface="Utsaah" pitchFamily="34" charset="0"/>
            </a:endParaRPr>
          </a:p>
          <a:p>
            <a:pPr algn="ctr">
              <a:defRPr/>
            </a:pPr>
            <a:r>
              <a:rPr lang="en-US" sz="1600" b="1" cap="small" spc="300" dirty="0">
                <a:solidFill>
                  <a:schemeClr val="tx2"/>
                </a:solidFill>
                <a:latin typeface="Utsaah" pitchFamily="34" charset="0"/>
                <a:cs typeface="Utsaah" pitchFamily="34" charset="0"/>
              </a:rPr>
              <a:t>Bureau of Economic Analysis (BEA)</a:t>
            </a:r>
          </a:p>
          <a:p>
            <a:pPr algn="ctr">
              <a:defRPr/>
            </a:pPr>
            <a:r>
              <a:rPr lang="en-US" sz="1600" b="1" cap="small" spc="300" dirty="0">
                <a:solidFill>
                  <a:schemeClr val="tx2"/>
                </a:solidFill>
                <a:latin typeface="Utsaah" pitchFamily="34" charset="0"/>
                <a:cs typeface="Utsaah" pitchFamily="34" charset="0"/>
              </a:rPr>
              <a:t>U.S. Census Bureau (Census)</a:t>
            </a:r>
          </a:p>
          <a:p>
            <a:pPr algn="ctr">
              <a:defRPr/>
            </a:pPr>
            <a:r>
              <a:rPr lang="en-US" sz="1600" b="1" cap="small" spc="300" dirty="0">
                <a:solidFill>
                  <a:schemeClr val="tx2"/>
                </a:solidFill>
                <a:latin typeface="Utsaah" pitchFamily="34" charset="0"/>
                <a:cs typeface="Utsaah" pitchFamily="34" charset="0"/>
              </a:rPr>
              <a:t>Economic Development Administration (EDA)</a:t>
            </a:r>
          </a:p>
          <a:p>
            <a:pPr algn="ctr">
              <a:defRPr/>
            </a:pPr>
            <a:r>
              <a:rPr lang="en-US" sz="1600" b="1" cap="small" spc="300" dirty="0">
                <a:solidFill>
                  <a:schemeClr val="tx2"/>
                </a:solidFill>
                <a:latin typeface="Utsaah" pitchFamily="34" charset="0"/>
                <a:cs typeface="Utsaah" pitchFamily="34" charset="0"/>
              </a:rPr>
              <a:t>International Trade Administration (ITA)</a:t>
            </a:r>
          </a:p>
          <a:p>
            <a:pPr algn="ctr">
              <a:defRPr/>
            </a:pPr>
            <a:r>
              <a:rPr lang="en-US" sz="1600" b="1" cap="small" spc="300" dirty="0">
                <a:solidFill>
                  <a:schemeClr val="tx2"/>
                </a:solidFill>
                <a:latin typeface="Utsaah" pitchFamily="34" charset="0"/>
                <a:cs typeface="Utsaah" pitchFamily="34" charset="0"/>
              </a:rPr>
              <a:t>Minority Business Development Agency (MBDA)</a:t>
            </a:r>
          </a:p>
          <a:p>
            <a:pPr algn="ctr">
              <a:defRPr/>
            </a:pPr>
            <a:r>
              <a:rPr lang="en-US" sz="1600" b="1" cap="small" spc="300" dirty="0">
                <a:solidFill>
                  <a:schemeClr val="tx2"/>
                </a:solidFill>
                <a:latin typeface="Utsaah" pitchFamily="34" charset="0"/>
                <a:cs typeface="Utsaah" pitchFamily="34" charset="0"/>
              </a:rPr>
              <a:t>Bureau of Industry and Security (BIS)</a:t>
            </a:r>
          </a:p>
          <a:p>
            <a:pPr algn="ctr">
              <a:defRPr/>
            </a:pPr>
            <a:r>
              <a:rPr lang="en-US" sz="1600" b="1" cap="small" spc="300" dirty="0">
                <a:solidFill>
                  <a:schemeClr val="tx2"/>
                </a:solidFill>
                <a:latin typeface="Utsaah" pitchFamily="34" charset="0"/>
                <a:cs typeface="Utsaah" pitchFamily="34" charset="0"/>
              </a:rPr>
              <a:t>Economics and Statistics Administration (ESA)</a:t>
            </a:r>
          </a:p>
          <a:p>
            <a:pPr algn="ctr">
              <a:defRPr/>
            </a:pPr>
            <a:r>
              <a:rPr lang="en-US" sz="1600" b="1" cap="small" spc="300" dirty="0">
                <a:solidFill>
                  <a:schemeClr val="tx2"/>
                </a:solidFill>
                <a:latin typeface="Utsaah" pitchFamily="34" charset="0"/>
                <a:cs typeface="Utsaah" pitchFamily="34" charset="0"/>
              </a:rPr>
              <a:t>National Institute of Standards and Technology (NIST)</a:t>
            </a:r>
          </a:p>
          <a:p>
            <a:pPr algn="ctr">
              <a:defRPr/>
            </a:pPr>
            <a:r>
              <a:rPr lang="en-US" sz="1600" b="1" cap="small" spc="300" dirty="0">
                <a:solidFill>
                  <a:schemeClr val="tx2"/>
                </a:solidFill>
                <a:latin typeface="Utsaah" pitchFamily="34" charset="0"/>
                <a:cs typeface="Utsaah" pitchFamily="34" charset="0"/>
              </a:rPr>
              <a:t>National Oceanic and Atmospheric Administration (NOAA)</a:t>
            </a:r>
          </a:p>
          <a:p>
            <a:pPr algn="ctr">
              <a:defRPr/>
            </a:pPr>
            <a:r>
              <a:rPr lang="en-US" sz="1600" b="1" cap="small" spc="300" dirty="0">
                <a:solidFill>
                  <a:schemeClr val="tx2"/>
                </a:solidFill>
                <a:latin typeface="Utsaah" pitchFamily="34" charset="0"/>
                <a:cs typeface="Utsaah" pitchFamily="34" charset="0"/>
              </a:rPr>
              <a:t>National Technical Information Service (NTIS)</a:t>
            </a:r>
          </a:p>
          <a:p>
            <a:pPr algn="ctr">
              <a:defRPr/>
            </a:pPr>
            <a:r>
              <a:rPr lang="en-US" sz="1600" b="1" cap="small" spc="300" dirty="0">
                <a:solidFill>
                  <a:schemeClr val="tx2"/>
                </a:solidFill>
                <a:latin typeface="Utsaah" pitchFamily="34" charset="0"/>
                <a:cs typeface="Utsaah" pitchFamily="34" charset="0"/>
              </a:rPr>
              <a:t>National Telecommunications and Information Administration (NTIA)</a:t>
            </a:r>
          </a:p>
          <a:p>
            <a:pPr algn="ctr">
              <a:defRPr/>
            </a:pPr>
            <a:r>
              <a:rPr lang="en-US" sz="1600" b="1" cap="small" spc="300" dirty="0">
                <a:solidFill>
                  <a:schemeClr val="tx2"/>
                </a:solidFill>
                <a:latin typeface="Utsaah" pitchFamily="34" charset="0"/>
                <a:cs typeface="Utsaah" pitchFamily="34" charset="0"/>
              </a:rPr>
              <a:t>United States Patent and Trademark Office (USPTO)</a:t>
            </a:r>
          </a:p>
        </p:txBody>
      </p:sp>
      <p:sp>
        <p:nvSpPr>
          <p:cNvPr id="2" name="Rectangle 1"/>
          <p:cNvSpPr/>
          <p:nvPr/>
        </p:nvSpPr>
        <p:spPr>
          <a:xfrm>
            <a:off x="542925" y="1376922"/>
            <a:ext cx="8088489" cy="1815882"/>
          </a:xfrm>
          <a:prstGeom prst="rect">
            <a:avLst/>
          </a:prstGeom>
        </p:spPr>
        <p:txBody>
          <a:bodyPr wrap="square">
            <a:spAutoFit/>
          </a:bodyPr>
          <a:lstStyle/>
          <a:p>
            <a:r>
              <a:rPr lang="en-US" sz="2800" dirty="0">
                <a:latin typeface="+mn-lt"/>
              </a:rPr>
              <a:t>Through its 12 bureaus and nearly 47,000 employees located in all 50 states and five U.S. territories and more than 86 countries worldwide, the Department administers critical programs that touch the lives of every American. </a:t>
            </a:r>
          </a:p>
        </p:txBody>
      </p:sp>
      <p:sp>
        <p:nvSpPr>
          <p:cNvPr id="10" name="Rectangle 10"/>
          <p:cNvSpPr>
            <a:spLocks noGrp="1" noChangeArrowheads="1"/>
          </p:cNvSpPr>
          <p:nvPr>
            <p:ph type="title"/>
          </p:nvPr>
        </p:nvSpPr>
        <p:spPr>
          <a:xfrm>
            <a:off x="542925" y="410766"/>
            <a:ext cx="8143875" cy="1143000"/>
          </a:xfrm>
        </p:spPr>
        <p:txBody>
          <a:bodyPr/>
          <a:lstStyle/>
          <a:p>
            <a:pPr eaLnBrk="1" hangingPunct="1"/>
            <a:r>
              <a:rPr lang="en-US" sz="3600" b="0" cap="small" spc="300" dirty="0">
                <a:latin typeface="Century Gothic" panose="020B0502020202020204" pitchFamily="34" charset="0"/>
                <a:cs typeface="Verdana" pitchFamily="34" charset="0"/>
              </a:rPr>
              <a:t>About U.S. DEPARTMENT </a:t>
            </a:r>
            <a:br>
              <a:rPr lang="en-US" sz="3600" b="0" cap="small" spc="300" dirty="0">
                <a:latin typeface="Century Gothic" panose="020B0502020202020204" pitchFamily="34" charset="0"/>
                <a:cs typeface="Verdana" pitchFamily="34" charset="0"/>
              </a:rPr>
            </a:br>
            <a:r>
              <a:rPr lang="en-US" sz="3600" b="0" cap="small" spc="300" dirty="0">
                <a:latin typeface="Century Gothic" panose="020B0502020202020204" pitchFamily="34" charset="0"/>
                <a:cs typeface="Verdana" pitchFamily="34" charset="0"/>
              </a:rPr>
              <a:t>OF COMMERCE</a:t>
            </a:r>
            <a:br>
              <a:rPr lang="en-US" sz="2800" dirty="0">
                <a:latin typeface="Verdana" pitchFamily="34" charset="0"/>
                <a:cs typeface="Verdana" pitchFamily="34" charset="0"/>
              </a:rPr>
            </a:br>
            <a:endParaRPr lang="en-US" sz="1800" dirty="0">
              <a:solidFill>
                <a:srgbClr val="000099"/>
              </a:solidFill>
              <a:latin typeface="Arial" pitchFamily="34" charset="0"/>
              <a:cs typeface="Verdana" pitchFamily="34" charset="0"/>
            </a:endParaRPr>
          </a:p>
        </p:txBody>
      </p:sp>
    </p:spTree>
    <p:extLst>
      <p:ext uri="{BB962C8B-B14F-4D97-AF65-F5344CB8AC3E}">
        <p14:creationId xmlns:p14="http://schemas.microsoft.com/office/powerpoint/2010/main" val="119311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14"/>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tretch>
            <a:fillRect/>
          </a:stretch>
        </p:blipFill>
        <p:spPr bwMode="auto">
          <a:xfrm>
            <a:off x="408622" y="2994409"/>
            <a:ext cx="8412480" cy="3452428"/>
          </a:xfrm>
          <a:prstGeom prst="rect">
            <a:avLst/>
          </a:prstGeom>
          <a:noFill/>
          <a:ln>
            <a:noFill/>
          </a:ln>
          <a:effectLst>
            <a:reflection endPos="0" dist="508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2AE2A7B0-664B-4651-9B28-94A8C769AF0B}" type="slidenum">
              <a:rPr lang="en-US" smtClean="0">
                <a:latin typeface="Times New Roman" pitchFamily="18" charset="0"/>
                <a:cs typeface="Tahoma" pitchFamily="34" charset="0"/>
              </a:rPr>
              <a:pPr eaLnBrk="1" fontAlgn="base" hangingPunct="1">
                <a:spcBef>
                  <a:spcPct val="0"/>
                </a:spcBef>
                <a:spcAft>
                  <a:spcPct val="0"/>
                </a:spcAft>
              </a:pPr>
              <a:t>4</a:t>
            </a:fld>
            <a:endParaRPr lang="en-US" dirty="0">
              <a:latin typeface="Times New Roman" pitchFamily="18" charset="0"/>
              <a:cs typeface="Tahoma" pitchFamily="34" charset="0"/>
            </a:endParaRPr>
          </a:p>
        </p:txBody>
      </p:sp>
      <p:sp>
        <p:nvSpPr>
          <p:cNvPr id="16" name="TextBox 15"/>
          <p:cNvSpPr txBox="1"/>
          <p:nvPr/>
        </p:nvSpPr>
        <p:spPr>
          <a:xfrm>
            <a:off x="830282" y="2707796"/>
            <a:ext cx="7303911" cy="769441"/>
          </a:xfrm>
          <a:prstGeom prst="rect">
            <a:avLst/>
          </a:prstGeom>
          <a:noFill/>
        </p:spPr>
        <p:txBody>
          <a:bodyPr wrap="square">
            <a:spAutoFit/>
          </a:bodyPr>
          <a:lstStyle/>
          <a:p>
            <a:pPr algn="ctr">
              <a:defRPr/>
            </a:pPr>
            <a:endParaRPr lang="en-US" sz="2800" b="1" cap="small" spc="300" dirty="0">
              <a:solidFill>
                <a:schemeClr val="tx2"/>
              </a:solidFill>
              <a:latin typeface="Utsaah" pitchFamily="34" charset="0"/>
              <a:cs typeface="Utsaah" pitchFamily="34" charset="0"/>
            </a:endParaRPr>
          </a:p>
          <a:p>
            <a:pPr algn="ctr">
              <a:defRPr/>
            </a:pPr>
            <a:endParaRPr lang="en-US" sz="1600" b="1" cap="small" spc="300" dirty="0">
              <a:solidFill>
                <a:schemeClr val="tx2"/>
              </a:solidFill>
              <a:latin typeface="Utsaah" pitchFamily="34" charset="0"/>
              <a:cs typeface="Utsaah" pitchFamily="34" charset="0"/>
            </a:endParaRPr>
          </a:p>
        </p:txBody>
      </p:sp>
      <p:sp>
        <p:nvSpPr>
          <p:cNvPr id="2" name="Rectangle 1"/>
          <p:cNvSpPr/>
          <p:nvPr/>
        </p:nvSpPr>
        <p:spPr>
          <a:xfrm>
            <a:off x="598311" y="2074797"/>
            <a:ext cx="8088489" cy="2616101"/>
          </a:xfrm>
          <a:prstGeom prst="rect">
            <a:avLst/>
          </a:prstGeom>
        </p:spPr>
        <p:txBody>
          <a:bodyPr wrap="square">
            <a:spAutoFit/>
          </a:bodyPr>
          <a:lstStyle/>
          <a:p>
            <a:r>
              <a:rPr lang="en-US" sz="2400" dirty="0">
                <a:latin typeface="Verdana" panose="020B0604030504040204" pitchFamily="34" charset="0"/>
                <a:ea typeface="Verdana" panose="020B0604030504040204" pitchFamily="34" charset="0"/>
                <a:cs typeface="Verdana" panose="020B0604030504040204" pitchFamily="34" charset="0"/>
              </a:rPr>
              <a:t>U.S. Department of Commerce grants</a:t>
            </a:r>
          </a:p>
          <a:p>
            <a:pPr marL="457200" indent="-457200">
              <a:buFont typeface="Arial" panose="020B0604020202020204" pitchFamily="34" charset="0"/>
              <a:buChar char="•"/>
              <a:defRPr/>
            </a:pPr>
            <a:r>
              <a:rPr lang="en-US" sz="2000" cap="small" spc="300" dirty="0">
                <a:latin typeface="Verdana" panose="020B0604030504040204" pitchFamily="34" charset="0"/>
                <a:ea typeface="Verdana" panose="020B0604030504040204" pitchFamily="34" charset="0"/>
                <a:cs typeface="Verdana" panose="020B0604030504040204" pitchFamily="34" charset="0"/>
              </a:rPr>
              <a:t>Economic Development Administration (EDA)</a:t>
            </a:r>
          </a:p>
          <a:p>
            <a:pPr marL="457200" indent="-457200">
              <a:buFont typeface="Arial" panose="020B0604020202020204" pitchFamily="34" charset="0"/>
              <a:buChar char="•"/>
              <a:defRPr/>
            </a:pPr>
            <a:r>
              <a:rPr lang="en-US" sz="2000" cap="small" spc="300" dirty="0">
                <a:latin typeface="Verdana" panose="020B0604030504040204" pitchFamily="34" charset="0"/>
                <a:ea typeface="Verdana" panose="020B0604030504040204" pitchFamily="34" charset="0"/>
                <a:cs typeface="Verdana" panose="020B0604030504040204" pitchFamily="34" charset="0"/>
              </a:rPr>
              <a:t>International Trade Administration (ITA)</a:t>
            </a:r>
          </a:p>
          <a:p>
            <a:pPr marL="457200" indent="-457200">
              <a:buFont typeface="Arial" panose="020B0604020202020204" pitchFamily="34" charset="0"/>
              <a:buChar char="•"/>
              <a:defRPr/>
            </a:pPr>
            <a:r>
              <a:rPr lang="en-US" sz="2000" cap="small" spc="300" dirty="0">
                <a:latin typeface="Verdana" panose="020B0604030504040204" pitchFamily="34" charset="0"/>
                <a:ea typeface="Verdana" panose="020B0604030504040204" pitchFamily="34" charset="0"/>
                <a:cs typeface="Verdana" panose="020B0604030504040204" pitchFamily="34" charset="0"/>
              </a:rPr>
              <a:t>Minority Business Development Agency (MBDA)</a:t>
            </a:r>
          </a:p>
          <a:p>
            <a:pPr marL="457200" indent="-457200">
              <a:buFont typeface="Arial" panose="020B0604020202020204" pitchFamily="34" charset="0"/>
              <a:buChar char="•"/>
              <a:defRPr/>
            </a:pPr>
            <a:r>
              <a:rPr lang="en-US" sz="2000" cap="small" spc="300" dirty="0">
                <a:latin typeface="Verdana" panose="020B0604030504040204" pitchFamily="34" charset="0"/>
                <a:ea typeface="Verdana" panose="020B0604030504040204" pitchFamily="34" charset="0"/>
                <a:cs typeface="Verdana" panose="020B0604030504040204" pitchFamily="34" charset="0"/>
              </a:rPr>
              <a:t>National Oceanic and Atmospheric Administration (NOAA)</a:t>
            </a:r>
          </a:p>
          <a:p>
            <a:pPr marL="457200" indent="-457200">
              <a:buFont typeface="Arial" panose="020B0604020202020204" pitchFamily="34" charset="0"/>
              <a:buChar char="•"/>
              <a:defRPr/>
            </a:pPr>
            <a:r>
              <a:rPr lang="en-US" sz="2000" cap="small" spc="300" dirty="0">
                <a:latin typeface="Verdana" panose="020B0604030504040204" pitchFamily="34" charset="0"/>
                <a:ea typeface="Verdana" panose="020B0604030504040204" pitchFamily="34" charset="0"/>
                <a:cs typeface="Verdana" panose="020B0604030504040204" pitchFamily="34" charset="0"/>
              </a:rPr>
              <a:t>National Institute of Standards and Technology (NIST)</a:t>
            </a:r>
          </a:p>
        </p:txBody>
      </p:sp>
      <p:sp>
        <p:nvSpPr>
          <p:cNvPr id="10" name="Rectangle 10"/>
          <p:cNvSpPr>
            <a:spLocks noGrp="1" noChangeArrowheads="1"/>
          </p:cNvSpPr>
          <p:nvPr>
            <p:ph type="title"/>
          </p:nvPr>
        </p:nvSpPr>
        <p:spPr>
          <a:xfrm>
            <a:off x="542925" y="410766"/>
            <a:ext cx="8143875" cy="1143000"/>
          </a:xfrm>
        </p:spPr>
        <p:txBody>
          <a:bodyPr/>
          <a:lstStyle/>
          <a:p>
            <a:pPr eaLnBrk="1" hangingPunct="1"/>
            <a:r>
              <a:rPr lang="en-US" sz="3600" b="0" cap="small" spc="300" dirty="0">
                <a:latin typeface="Century Gothic" panose="020B0502020202020204" pitchFamily="34" charset="0"/>
                <a:cs typeface="Verdana" pitchFamily="34" charset="0"/>
              </a:rPr>
              <a:t>About U.S. DEPARTMENT </a:t>
            </a:r>
            <a:br>
              <a:rPr lang="en-US" sz="3600" b="0" cap="small" spc="300" dirty="0">
                <a:latin typeface="Century Gothic" panose="020B0502020202020204" pitchFamily="34" charset="0"/>
                <a:cs typeface="Verdana" pitchFamily="34" charset="0"/>
              </a:rPr>
            </a:br>
            <a:r>
              <a:rPr lang="en-US" sz="3600" b="0" cap="small" spc="300" dirty="0">
                <a:latin typeface="Century Gothic" panose="020B0502020202020204" pitchFamily="34" charset="0"/>
                <a:cs typeface="Verdana" pitchFamily="34" charset="0"/>
              </a:rPr>
              <a:t>OF COMMERCE</a:t>
            </a:r>
            <a:br>
              <a:rPr lang="en-US" sz="2800" dirty="0">
                <a:latin typeface="Verdana" pitchFamily="34" charset="0"/>
                <a:cs typeface="Verdana" pitchFamily="34" charset="0"/>
              </a:rPr>
            </a:br>
            <a:endParaRPr lang="en-US" sz="1800" dirty="0">
              <a:solidFill>
                <a:srgbClr val="000099"/>
              </a:solidFill>
              <a:latin typeface="Arial" pitchFamily="34" charset="0"/>
              <a:cs typeface="Verdana" pitchFamily="34" charset="0"/>
            </a:endParaRPr>
          </a:p>
        </p:txBody>
      </p:sp>
    </p:spTree>
    <p:extLst>
      <p:ext uri="{BB962C8B-B14F-4D97-AF65-F5344CB8AC3E}">
        <p14:creationId xmlns:p14="http://schemas.microsoft.com/office/powerpoint/2010/main" val="1147129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14"/>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tretch>
            <a:fillRect/>
          </a:stretch>
        </p:blipFill>
        <p:spPr bwMode="auto">
          <a:xfrm>
            <a:off x="408622" y="2994409"/>
            <a:ext cx="8412480" cy="3452428"/>
          </a:xfrm>
          <a:prstGeom prst="rect">
            <a:avLst/>
          </a:prstGeom>
          <a:noFill/>
          <a:ln>
            <a:noFill/>
          </a:ln>
          <a:effectLst>
            <a:reflection endPos="0" dist="508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2AE2A7B0-664B-4651-9B28-94A8C769AF0B}" type="slidenum">
              <a:rPr lang="en-US" smtClean="0">
                <a:latin typeface="Times New Roman" pitchFamily="18" charset="0"/>
                <a:cs typeface="Tahoma" pitchFamily="34" charset="0"/>
              </a:rPr>
              <a:pPr eaLnBrk="1" fontAlgn="base" hangingPunct="1">
                <a:spcBef>
                  <a:spcPct val="0"/>
                </a:spcBef>
                <a:spcAft>
                  <a:spcPct val="0"/>
                </a:spcAft>
              </a:pPr>
              <a:t>5</a:t>
            </a:fld>
            <a:endParaRPr lang="en-US" dirty="0">
              <a:latin typeface="Times New Roman" pitchFamily="18" charset="0"/>
              <a:cs typeface="Tahoma" pitchFamily="34" charset="0"/>
            </a:endParaRPr>
          </a:p>
        </p:txBody>
      </p:sp>
      <p:sp>
        <p:nvSpPr>
          <p:cNvPr id="16" name="TextBox 15"/>
          <p:cNvSpPr txBox="1"/>
          <p:nvPr/>
        </p:nvSpPr>
        <p:spPr>
          <a:xfrm>
            <a:off x="830282" y="2707796"/>
            <a:ext cx="7303911" cy="769441"/>
          </a:xfrm>
          <a:prstGeom prst="rect">
            <a:avLst/>
          </a:prstGeom>
          <a:noFill/>
        </p:spPr>
        <p:txBody>
          <a:bodyPr wrap="square">
            <a:spAutoFit/>
          </a:bodyPr>
          <a:lstStyle/>
          <a:p>
            <a:pPr algn="ctr">
              <a:defRPr/>
            </a:pPr>
            <a:endParaRPr lang="en-US" sz="2800" b="1" cap="small" spc="300" dirty="0">
              <a:solidFill>
                <a:schemeClr val="tx2"/>
              </a:solidFill>
              <a:latin typeface="Utsaah" pitchFamily="34" charset="0"/>
              <a:cs typeface="Utsaah" pitchFamily="34" charset="0"/>
            </a:endParaRPr>
          </a:p>
          <a:p>
            <a:pPr algn="ctr">
              <a:defRPr/>
            </a:pPr>
            <a:endParaRPr lang="en-US" sz="1600" b="1" cap="small" spc="300" dirty="0">
              <a:solidFill>
                <a:schemeClr val="tx2"/>
              </a:solidFill>
              <a:latin typeface="Utsaah" pitchFamily="34" charset="0"/>
              <a:cs typeface="Utsaah" pitchFamily="34" charset="0"/>
            </a:endParaRPr>
          </a:p>
        </p:txBody>
      </p:sp>
      <p:sp>
        <p:nvSpPr>
          <p:cNvPr id="2" name="Rectangle 1"/>
          <p:cNvSpPr/>
          <p:nvPr/>
        </p:nvSpPr>
        <p:spPr>
          <a:xfrm>
            <a:off x="542925" y="1376922"/>
            <a:ext cx="8088489" cy="3170099"/>
          </a:xfrm>
          <a:prstGeom prst="rect">
            <a:avLst/>
          </a:prstGeom>
        </p:spPr>
        <p:txBody>
          <a:bodyPr wrap="square">
            <a:spAutoFit/>
          </a:bodyPr>
          <a:lstStyle/>
          <a:p>
            <a:r>
              <a:rPr lang="en-US" sz="2000" dirty="0">
                <a:latin typeface="Verdana" panose="020B0604030504040204" pitchFamily="34" charset="0"/>
                <a:ea typeface="Verdana" panose="020B0604030504040204" pitchFamily="34" charset="0"/>
                <a:cs typeface="Verdana" panose="020B0604030504040204" pitchFamily="34" charset="0"/>
              </a:rPr>
              <a:t>U.S. Department of Commerce Presence in Puerto Rico</a:t>
            </a:r>
          </a:p>
          <a:p>
            <a:pPr marL="457200" indent="-457200">
              <a:buFont typeface="Arial" panose="020B0604020202020204" pitchFamily="34" charset="0"/>
              <a:buChar char="•"/>
              <a:defRPr/>
            </a:pPr>
            <a:r>
              <a:rPr lang="en-US" sz="2000" cap="small" spc="300" dirty="0">
                <a:latin typeface="Verdana" panose="020B0604030504040204" pitchFamily="34" charset="0"/>
                <a:ea typeface="Verdana" panose="020B0604030504040204" pitchFamily="34" charset="0"/>
                <a:cs typeface="Verdana" panose="020B0604030504040204" pitchFamily="34" charset="0"/>
              </a:rPr>
              <a:t>Bureau of Economic Analysis (BEA)</a:t>
            </a:r>
          </a:p>
          <a:p>
            <a:pPr marL="457200" indent="-457200">
              <a:buFont typeface="Arial" panose="020B0604020202020204" pitchFamily="34" charset="0"/>
              <a:buChar char="•"/>
              <a:defRPr/>
            </a:pPr>
            <a:r>
              <a:rPr lang="en-US" sz="2000" cap="small" spc="300" dirty="0">
                <a:latin typeface="Verdana" panose="020B0604030504040204" pitchFamily="34" charset="0"/>
                <a:ea typeface="Verdana" panose="020B0604030504040204" pitchFamily="34" charset="0"/>
                <a:cs typeface="Verdana" panose="020B0604030504040204" pitchFamily="34" charset="0"/>
              </a:rPr>
              <a:t>U.S. Census Bureau (Census)</a:t>
            </a:r>
          </a:p>
          <a:p>
            <a:pPr marL="457200" indent="-457200">
              <a:buFont typeface="Arial" panose="020B0604020202020204" pitchFamily="34" charset="0"/>
              <a:buChar char="•"/>
              <a:defRPr/>
            </a:pPr>
            <a:r>
              <a:rPr lang="en-US" sz="2000" cap="small" spc="300" dirty="0">
                <a:latin typeface="Verdana" panose="020B0604030504040204" pitchFamily="34" charset="0"/>
                <a:ea typeface="Verdana" panose="020B0604030504040204" pitchFamily="34" charset="0"/>
                <a:cs typeface="Verdana" panose="020B0604030504040204" pitchFamily="34" charset="0"/>
              </a:rPr>
              <a:t>Economic Development Administration (EDA)</a:t>
            </a:r>
          </a:p>
          <a:p>
            <a:pPr marL="457200" indent="-457200">
              <a:buFont typeface="Arial" panose="020B0604020202020204" pitchFamily="34" charset="0"/>
              <a:buChar char="•"/>
              <a:defRPr/>
            </a:pPr>
            <a:r>
              <a:rPr lang="en-US" sz="2000" cap="small" spc="300" dirty="0">
                <a:latin typeface="Verdana" panose="020B0604030504040204" pitchFamily="34" charset="0"/>
                <a:ea typeface="Verdana" panose="020B0604030504040204" pitchFamily="34" charset="0"/>
                <a:cs typeface="Verdana" panose="020B0604030504040204" pitchFamily="34" charset="0"/>
              </a:rPr>
              <a:t>International Trade Administration (ITA)</a:t>
            </a:r>
          </a:p>
          <a:p>
            <a:pPr marL="457200" indent="-457200">
              <a:buFont typeface="Arial" panose="020B0604020202020204" pitchFamily="34" charset="0"/>
              <a:buChar char="•"/>
              <a:defRPr/>
            </a:pPr>
            <a:r>
              <a:rPr lang="en-US" sz="2000" cap="small" spc="300" dirty="0">
                <a:latin typeface="Verdana" panose="020B0604030504040204" pitchFamily="34" charset="0"/>
                <a:ea typeface="Verdana" panose="020B0604030504040204" pitchFamily="34" charset="0"/>
                <a:cs typeface="Verdana" panose="020B0604030504040204" pitchFamily="34" charset="0"/>
              </a:rPr>
              <a:t>Minority Business Development Agency (MBDA)</a:t>
            </a:r>
          </a:p>
          <a:p>
            <a:pPr marL="457200" indent="-457200">
              <a:buFont typeface="Arial" panose="020B0604020202020204" pitchFamily="34" charset="0"/>
              <a:buChar char="•"/>
              <a:defRPr/>
            </a:pPr>
            <a:r>
              <a:rPr lang="en-US" sz="2000" cap="small" spc="300" dirty="0">
                <a:latin typeface="Verdana" panose="020B0604030504040204" pitchFamily="34" charset="0"/>
                <a:ea typeface="Verdana" panose="020B0604030504040204" pitchFamily="34" charset="0"/>
                <a:cs typeface="Verdana" panose="020B0604030504040204" pitchFamily="34" charset="0"/>
              </a:rPr>
              <a:t>National Oceanic and Atmospheric Administration (NOAA)</a:t>
            </a:r>
          </a:p>
          <a:p>
            <a:pPr marL="457200" indent="-457200">
              <a:buFont typeface="Arial" panose="020B0604020202020204" pitchFamily="34" charset="0"/>
              <a:buChar char="•"/>
              <a:defRPr/>
            </a:pPr>
            <a:r>
              <a:rPr lang="en-US" sz="2000" cap="small" spc="300" dirty="0">
                <a:latin typeface="Verdana" panose="020B0604030504040204" pitchFamily="34" charset="0"/>
                <a:ea typeface="Verdana" panose="020B0604030504040204" pitchFamily="34" charset="0"/>
                <a:cs typeface="Verdana" panose="020B0604030504040204" pitchFamily="34" charset="0"/>
              </a:rPr>
              <a:t>United States Patent and Trademark Office (USPTO)</a:t>
            </a:r>
            <a:endParaRPr lang="en-US" sz="2000" dirty="0">
              <a:latin typeface="Verdana" panose="020B0604030504040204" pitchFamily="34" charset="0"/>
              <a:ea typeface="Verdana" panose="020B0604030504040204" pitchFamily="34" charset="0"/>
              <a:cs typeface="Verdana" panose="020B0604030504040204" pitchFamily="34" charset="0"/>
            </a:endParaRPr>
          </a:p>
        </p:txBody>
      </p:sp>
      <p:sp>
        <p:nvSpPr>
          <p:cNvPr id="10" name="Rectangle 10"/>
          <p:cNvSpPr>
            <a:spLocks noGrp="1" noChangeArrowheads="1"/>
          </p:cNvSpPr>
          <p:nvPr>
            <p:ph type="title"/>
          </p:nvPr>
        </p:nvSpPr>
        <p:spPr>
          <a:xfrm>
            <a:off x="542925" y="410766"/>
            <a:ext cx="8143875" cy="1143000"/>
          </a:xfrm>
        </p:spPr>
        <p:txBody>
          <a:bodyPr/>
          <a:lstStyle/>
          <a:p>
            <a:pPr eaLnBrk="1" hangingPunct="1"/>
            <a:r>
              <a:rPr lang="en-US" sz="3600" b="0" cap="small" spc="300" dirty="0">
                <a:latin typeface="Century Gothic" panose="020B0502020202020204" pitchFamily="34" charset="0"/>
                <a:cs typeface="Verdana" pitchFamily="34" charset="0"/>
              </a:rPr>
              <a:t>About U.S. DEPARTMENT </a:t>
            </a:r>
            <a:br>
              <a:rPr lang="en-US" sz="3600" b="0" cap="small" spc="300" dirty="0">
                <a:latin typeface="Century Gothic" panose="020B0502020202020204" pitchFamily="34" charset="0"/>
                <a:cs typeface="Verdana" pitchFamily="34" charset="0"/>
              </a:rPr>
            </a:br>
            <a:r>
              <a:rPr lang="en-US" sz="3600" b="0" cap="small" spc="300" dirty="0">
                <a:latin typeface="Century Gothic" panose="020B0502020202020204" pitchFamily="34" charset="0"/>
                <a:cs typeface="Verdana" pitchFamily="34" charset="0"/>
              </a:rPr>
              <a:t>OF COMMERCE</a:t>
            </a:r>
            <a:br>
              <a:rPr lang="en-US" sz="2800" dirty="0">
                <a:latin typeface="Verdana" pitchFamily="34" charset="0"/>
                <a:cs typeface="Verdana" pitchFamily="34" charset="0"/>
              </a:rPr>
            </a:br>
            <a:endParaRPr lang="en-US" sz="1800" dirty="0">
              <a:solidFill>
                <a:srgbClr val="000099"/>
              </a:solidFill>
              <a:latin typeface="Arial" pitchFamily="34" charset="0"/>
              <a:cs typeface="Verdana" pitchFamily="34" charset="0"/>
            </a:endParaRPr>
          </a:p>
        </p:txBody>
      </p:sp>
    </p:spTree>
    <p:extLst>
      <p:ext uri="{BB962C8B-B14F-4D97-AF65-F5344CB8AC3E}">
        <p14:creationId xmlns:p14="http://schemas.microsoft.com/office/powerpoint/2010/main" val="2038415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14"/>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tretch>
            <a:fillRect/>
          </a:stretch>
        </p:blipFill>
        <p:spPr bwMode="auto">
          <a:xfrm>
            <a:off x="408622" y="2994409"/>
            <a:ext cx="8412480" cy="3452428"/>
          </a:xfrm>
          <a:prstGeom prst="rect">
            <a:avLst/>
          </a:prstGeom>
          <a:noFill/>
          <a:ln>
            <a:noFill/>
          </a:ln>
          <a:effectLst>
            <a:reflection endPos="0" dist="508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2AE2A7B0-664B-4651-9B28-94A8C769AF0B}" type="slidenum">
              <a:rPr lang="en-US" smtClean="0">
                <a:latin typeface="Times New Roman" pitchFamily="18" charset="0"/>
                <a:cs typeface="Tahoma" pitchFamily="34" charset="0"/>
              </a:rPr>
              <a:pPr eaLnBrk="1" fontAlgn="base" hangingPunct="1">
                <a:spcBef>
                  <a:spcPct val="0"/>
                </a:spcBef>
                <a:spcAft>
                  <a:spcPct val="0"/>
                </a:spcAft>
              </a:pPr>
              <a:t>6</a:t>
            </a:fld>
            <a:endParaRPr lang="en-US" dirty="0">
              <a:latin typeface="Times New Roman" pitchFamily="18" charset="0"/>
              <a:cs typeface="Tahoma" pitchFamily="34" charset="0"/>
            </a:endParaRPr>
          </a:p>
        </p:txBody>
      </p:sp>
      <p:sp>
        <p:nvSpPr>
          <p:cNvPr id="16" name="TextBox 15"/>
          <p:cNvSpPr txBox="1"/>
          <p:nvPr/>
        </p:nvSpPr>
        <p:spPr>
          <a:xfrm>
            <a:off x="830282" y="2707796"/>
            <a:ext cx="7303911" cy="769441"/>
          </a:xfrm>
          <a:prstGeom prst="rect">
            <a:avLst/>
          </a:prstGeom>
          <a:noFill/>
        </p:spPr>
        <p:txBody>
          <a:bodyPr wrap="square">
            <a:spAutoFit/>
          </a:bodyPr>
          <a:lstStyle/>
          <a:p>
            <a:pPr algn="ctr">
              <a:defRPr/>
            </a:pPr>
            <a:endParaRPr lang="en-US" sz="2800" b="1" cap="small" spc="300" dirty="0">
              <a:solidFill>
                <a:schemeClr val="tx2"/>
              </a:solidFill>
              <a:latin typeface="Utsaah" pitchFamily="34" charset="0"/>
              <a:cs typeface="Utsaah" pitchFamily="34" charset="0"/>
            </a:endParaRPr>
          </a:p>
          <a:p>
            <a:pPr algn="ctr">
              <a:defRPr/>
            </a:pPr>
            <a:endParaRPr lang="en-US" sz="1600" b="1" cap="small" spc="300" dirty="0">
              <a:solidFill>
                <a:schemeClr val="tx2"/>
              </a:solidFill>
              <a:latin typeface="Utsaah" pitchFamily="34" charset="0"/>
              <a:cs typeface="Utsaah" pitchFamily="34" charset="0"/>
            </a:endParaRPr>
          </a:p>
        </p:txBody>
      </p:sp>
      <p:sp>
        <p:nvSpPr>
          <p:cNvPr id="2" name="Rectangle 1"/>
          <p:cNvSpPr/>
          <p:nvPr/>
        </p:nvSpPr>
        <p:spPr>
          <a:xfrm>
            <a:off x="542925" y="1376922"/>
            <a:ext cx="8088489" cy="4308872"/>
          </a:xfrm>
          <a:prstGeom prst="rect">
            <a:avLst/>
          </a:prstGeom>
        </p:spPr>
        <p:txBody>
          <a:bodyPr wrap="square">
            <a:spAutoFit/>
          </a:bodyPr>
          <a:lstStyle/>
          <a:p>
            <a:r>
              <a:rPr lang="en-US" sz="2000" dirty="0">
                <a:latin typeface="Verdana" panose="020B0604030504040204" pitchFamily="34" charset="0"/>
                <a:ea typeface="Verdana" panose="020B0604030504040204" pitchFamily="34" charset="0"/>
                <a:cs typeface="Verdana" panose="020B0604030504040204" pitchFamily="34" charset="0"/>
              </a:rPr>
              <a:t>U.S. Department of Commerce Activities</a:t>
            </a:r>
          </a:p>
          <a:p>
            <a:pPr marL="342900" indent="-342900">
              <a:buFont typeface="Arial" panose="020B0604020202020204" pitchFamily="34" charset="0"/>
              <a:buChar char="•"/>
            </a:pPr>
            <a:r>
              <a:rPr lang="en-US" sz="2000" cap="small" spc="300" dirty="0">
                <a:latin typeface="Verdana" panose="020B0604030504040204" pitchFamily="34" charset="0"/>
                <a:ea typeface="Verdana" panose="020B0604030504040204" pitchFamily="34" charset="0"/>
                <a:cs typeface="Verdana" panose="020B0604030504040204" pitchFamily="34" charset="0"/>
              </a:rPr>
              <a:t> </a:t>
            </a:r>
            <a:r>
              <a:rPr lang="en-US" cap="small" spc="300" dirty="0">
                <a:latin typeface="Verdana" panose="020B0604030504040204" pitchFamily="34" charset="0"/>
                <a:ea typeface="Verdana" panose="020B0604030504040204" pitchFamily="34" charset="0"/>
                <a:cs typeface="Verdana" panose="020B0604030504040204" pitchFamily="34" charset="0"/>
              </a:rPr>
              <a:t>Trade and Investment</a:t>
            </a:r>
          </a:p>
          <a:p>
            <a:pPr marL="800100" lvl="1" indent="-342900">
              <a:buFont typeface="Arial" panose="020B0604020202020204" pitchFamily="34" charset="0"/>
              <a:buChar char="•"/>
            </a:pPr>
            <a:r>
              <a:rPr lang="en-US" cap="small" spc="300" dirty="0">
                <a:latin typeface="Verdana" panose="020B0604030504040204" pitchFamily="34" charset="0"/>
                <a:ea typeface="Verdana" panose="020B0604030504040204" pitchFamily="34" charset="0"/>
                <a:cs typeface="Verdana" panose="020B0604030504040204" pitchFamily="34" charset="0"/>
              </a:rPr>
              <a:t>Tourism – Travel research through Travel Promotion Act. </a:t>
            </a:r>
          </a:p>
          <a:p>
            <a:pPr marL="342900" indent="-342900">
              <a:buFont typeface="Arial" panose="020B0604020202020204" pitchFamily="34" charset="0"/>
              <a:buChar char="•"/>
            </a:pPr>
            <a:r>
              <a:rPr lang="en-US" cap="small" spc="300" dirty="0">
                <a:latin typeface="Verdana" panose="020B0604030504040204" pitchFamily="34" charset="0"/>
                <a:ea typeface="Verdana" panose="020B0604030504040204" pitchFamily="34" charset="0"/>
                <a:cs typeface="Verdana" panose="020B0604030504040204" pitchFamily="34" charset="0"/>
              </a:rPr>
              <a:t>Foreign Direct Investment</a:t>
            </a:r>
          </a:p>
          <a:p>
            <a:pPr marL="800100" lvl="1" indent="-342900">
              <a:buFont typeface="Arial" panose="020B0604020202020204" pitchFamily="34" charset="0"/>
              <a:buChar char="•"/>
            </a:pPr>
            <a:r>
              <a:rPr lang="en-US" cap="small" spc="300" dirty="0">
                <a:latin typeface="Verdana" panose="020B0604030504040204" pitchFamily="34" charset="0"/>
                <a:ea typeface="Verdana" panose="020B0604030504040204" pitchFamily="34" charset="0"/>
                <a:cs typeface="Verdana" panose="020B0604030504040204" pitchFamily="34" charset="0"/>
              </a:rPr>
              <a:t>Select USA – Lufthansa </a:t>
            </a:r>
            <a:r>
              <a:rPr lang="en-US" cap="small" spc="300" dirty="0" err="1">
                <a:latin typeface="Verdana" panose="020B0604030504040204" pitchFamily="34" charset="0"/>
                <a:ea typeface="Verdana" panose="020B0604030504040204" pitchFamily="34" charset="0"/>
                <a:cs typeface="Verdana" panose="020B0604030504040204" pitchFamily="34" charset="0"/>
              </a:rPr>
              <a:t>Technik</a:t>
            </a:r>
            <a:r>
              <a:rPr lang="en-US" cap="small" spc="300" dirty="0">
                <a:latin typeface="Verdana" panose="020B0604030504040204" pitchFamily="34" charset="0"/>
                <a:ea typeface="Verdana" panose="020B0604030504040204" pitchFamily="34" charset="0"/>
                <a:cs typeface="Verdana" panose="020B0604030504040204" pitchFamily="34" charset="0"/>
              </a:rPr>
              <a:t> facility for aircraft maintenance, $20M.</a:t>
            </a:r>
          </a:p>
          <a:p>
            <a:pPr marL="800100" lvl="1" indent="-342900">
              <a:buFont typeface="Arial" panose="020B0604020202020204" pitchFamily="34" charset="0"/>
              <a:buChar char="•"/>
            </a:pPr>
            <a:r>
              <a:rPr lang="en-US" cap="small" spc="300" dirty="0">
                <a:latin typeface="Verdana" panose="020B0604030504040204" pitchFamily="34" charset="0"/>
                <a:ea typeface="Verdana" panose="020B0604030504040204" pitchFamily="34" charset="0"/>
                <a:cs typeface="Verdana" panose="020B0604030504040204" pitchFamily="34" charset="0"/>
              </a:rPr>
              <a:t>Assistance to economic development organizations to attract new investments.</a:t>
            </a:r>
          </a:p>
          <a:p>
            <a:pPr marL="342900" indent="-342900">
              <a:buFont typeface="Arial" panose="020B0604020202020204" pitchFamily="34" charset="0"/>
              <a:buChar char="•"/>
            </a:pPr>
            <a:r>
              <a:rPr lang="en-US" cap="small" spc="300" dirty="0">
                <a:latin typeface="Verdana" panose="020B0604030504040204" pitchFamily="34" charset="0"/>
                <a:ea typeface="Verdana" panose="020B0604030504040204" pitchFamily="34" charset="0"/>
                <a:cs typeface="Verdana" panose="020B0604030504040204" pitchFamily="34" charset="0"/>
              </a:rPr>
              <a:t>Innovation (EDA)</a:t>
            </a:r>
          </a:p>
          <a:p>
            <a:pPr marL="800100" lvl="1" indent="-342900">
              <a:buFont typeface="Arial" panose="020B0604020202020204" pitchFamily="34" charset="0"/>
              <a:buChar char="•"/>
            </a:pPr>
            <a:r>
              <a:rPr lang="en-US" cap="small" spc="300" dirty="0">
                <a:latin typeface="Verdana" panose="020B0604030504040204" pitchFamily="34" charset="0"/>
                <a:ea typeface="Verdana" panose="020B0604030504040204" pitchFamily="34" charset="0"/>
                <a:cs typeface="Verdana" panose="020B0604030504040204" pitchFamily="34" charset="0"/>
              </a:rPr>
              <a:t>Aerospace regional cluster in Aguadilla.</a:t>
            </a:r>
          </a:p>
          <a:p>
            <a:pPr marL="800100" lvl="1" indent="-342900">
              <a:buFont typeface="Arial" panose="020B0604020202020204" pitchFamily="34" charset="0"/>
              <a:buChar char="•"/>
            </a:pPr>
            <a:r>
              <a:rPr lang="en-US" cap="small" spc="300" dirty="0">
                <a:latin typeface="Verdana" panose="020B0604030504040204" pitchFamily="34" charset="0"/>
                <a:ea typeface="Verdana" panose="020B0604030504040204" pitchFamily="34" charset="0"/>
                <a:cs typeface="Verdana" panose="020B0604030504040204" pitchFamily="34" charset="0"/>
              </a:rPr>
              <a:t>Manufacturing – unmanned aerial vehicle company in Ponce.</a:t>
            </a:r>
          </a:p>
          <a:p>
            <a:pPr marL="800100" lvl="1" indent="-342900">
              <a:buFont typeface="Arial" panose="020B0604020202020204" pitchFamily="34" charset="0"/>
              <a:buChar char="•"/>
            </a:pPr>
            <a:r>
              <a:rPr lang="en-US" cap="small" spc="300" dirty="0">
                <a:latin typeface="Verdana" panose="020B0604030504040204" pitchFamily="34" charset="0"/>
                <a:ea typeface="Verdana" panose="020B0604030504040204" pitchFamily="34" charset="0"/>
                <a:cs typeface="Verdana" panose="020B0604030504040204" pitchFamily="34" charset="0"/>
              </a:rPr>
              <a:t>Promise Zone – Coordination for new industries.</a:t>
            </a:r>
          </a:p>
        </p:txBody>
      </p:sp>
      <p:sp>
        <p:nvSpPr>
          <p:cNvPr id="10" name="Rectangle 10"/>
          <p:cNvSpPr>
            <a:spLocks noGrp="1" noChangeArrowheads="1"/>
          </p:cNvSpPr>
          <p:nvPr>
            <p:ph type="title"/>
          </p:nvPr>
        </p:nvSpPr>
        <p:spPr>
          <a:xfrm>
            <a:off x="542925" y="410766"/>
            <a:ext cx="8143875" cy="1143000"/>
          </a:xfrm>
        </p:spPr>
        <p:txBody>
          <a:bodyPr/>
          <a:lstStyle/>
          <a:p>
            <a:pPr eaLnBrk="1" hangingPunct="1"/>
            <a:r>
              <a:rPr lang="en-US" sz="3600" b="0" cap="small" spc="300" dirty="0">
                <a:latin typeface="Century Gothic" panose="020B0502020202020204" pitchFamily="34" charset="0"/>
                <a:cs typeface="Verdana" pitchFamily="34" charset="0"/>
              </a:rPr>
              <a:t>About U.S. DEPARTMENT </a:t>
            </a:r>
            <a:br>
              <a:rPr lang="en-US" sz="3600" b="0" cap="small" spc="300" dirty="0">
                <a:latin typeface="Century Gothic" panose="020B0502020202020204" pitchFamily="34" charset="0"/>
                <a:cs typeface="Verdana" pitchFamily="34" charset="0"/>
              </a:rPr>
            </a:br>
            <a:r>
              <a:rPr lang="en-US" sz="3600" b="0" cap="small" spc="300" dirty="0">
                <a:latin typeface="Century Gothic" panose="020B0502020202020204" pitchFamily="34" charset="0"/>
                <a:cs typeface="Verdana" pitchFamily="34" charset="0"/>
              </a:rPr>
              <a:t>OF COMMERCE</a:t>
            </a:r>
            <a:br>
              <a:rPr lang="en-US" sz="2800" dirty="0">
                <a:latin typeface="Verdana" pitchFamily="34" charset="0"/>
                <a:cs typeface="Verdana" pitchFamily="34" charset="0"/>
              </a:rPr>
            </a:br>
            <a:endParaRPr lang="en-US" sz="1800" dirty="0">
              <a:solidFill>
                <a:srgbClr val="000099"/>
              </a:solidFill>
              <a:latin typeface="Arial" pitchFamily="34" charset="0"/>
              <a:cs typeface="Verdana" pitchFamily="34" charset="0"/>
            </a:endParaRPr>
          </a:p>
        </p:txBody>
      </p:sp>
    </p:spTree>
    <p:extLst>
      <p:ext uri="{BB962C8B-B14F-4D97-AF65-F5344CB8AC3E}">
        <p14:creationId xmlns:p14="http://schemas.microsoft.com/office/powerpoint/2010/main" val="4201939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14"/>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tretch>
            <a:fillRect/>
          </a:stretch>
        </p:blipFill>
        <p:spPr bwMode="auto">
          <a:xfrm>
            <a:off x="408622" y="2994409"/>
            <a:ext cx="8412480" cy="3452428"/>
          </a:xfrm>
          <a:prstGeom prst="rect">
            <a:avLst/>
          </a:prstGeom>
          <a:noFill/>
          <a:ln>
            <a:noFill/>
          </a:ln>
          <a:effectLst>
            <a:reflection endPos="0" dist="508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2AE2A7B0-664B-4651-9B28-94A8C769AF0B}" type="slidenum">
              <a:rPr lang="en-US" smtClean="0">
                <a:latin typeface="Times New Roman" pitchFamily="18" charset="0"/>
                <a:cs typeface="Tahoma" pitchFamily="34" charset="0"/>
              </a:rPr>
              <a:pPr eaLnBrk="1" fontAlgn="base" hangingPunct="1">
                <a:spcBef>
                  <a:spcPct val="0"/>
                </a:spcBef>
                <a:spcAft>
                  <a:spcPct val="0"/>
                </a:spcAft>
              </a:pPr>
              <a:t>7</a:t>
            </a:fld>
            <a:endParaRPr lang="en-US" dirty="0">
              <a:latin typeface="Times New Roman" pitchFamily="18" charset="0"/>
              <a:cs typeface="Tahoma" pitchFamily="34" charset="0"/>
            </a:endParaRPr>
          </a:p>
        </p:txBody>
      </p:sp>
      <p:sp>
        <p:nvSpPr>
          <p:cNvPr id="16" name="TextBox 15"/>
          <p:cNvSpPr txBox="1"/>
          <p:nvPr/>
        </p:nvSpPr>
        <p:spPr>
          <a:xfrm>
            <a:off x="830282" y="2707796"/>
            <a:ext cx="7303911" cy="769441"/>
          </a:xfrm>
          <a:prstGeom prst="rect">
            <a:avLst/>
          </a:prstGeom>
          <a:noFill/>
        </p:spPr>
        <p:txBody>
          <a:bodyPr wrap="square">
            <a:spAutoFit/>
          </a:bodyPr>
          <a:lstStyle/>
          <a:p>
            <a:pPr algn="ctr">
              <a:defRPr/>
            </a:pPr>
            <a:endParaRPr lang="en-US" sz="2800" b="1" cap="small" spc="300" dirty="0">
              <a:solidFill>
                <a:schemeClr val="tx2"/>
              </a:solidFill>
              <a:latin typeface="Utsaah" pitchFamily="34" charset="0"/>
              <a:cs typeface="Utsaah" pitchFamily="34" charset="0"/>
            </a:endParaRPr>
          </a:p>
          <a:p>
            <a:pPr algn="ctr">
              <a:defRPr/>
            </a:pPr>
            <a:endParaRPr lang="en-US" sz="1600" b="1" cap="small" spc="300" dirty="0">
              <a:solidFill>
                <a:schemeClr val="tx2"/>
              </a:solidFill>
              <a:latin typeface="Utsaah" pitchFamily="34" charset="0"/>
              <a:cs typeface="Utsaah" pitchFamily="34" charset="0"/>
            </a:endParaRPr>
          </a:p>
        </p:txBody>
      </p:sp>
      <p:sp>
        <p:nvSpPr>
          <p:cNvPr id="2" name="Rectangle 1"/>
          <p:cNvSpPr/>
          <p:nvPr/>
        </p:nvSpPr>
        <p:spPr>
          <a:xfrm>
            <a:off x="542925" y="1376922"/>
            <a:ext cx="8088489" cy="2246769"/>
          </a:xfrm>
          <a:prstGeom prst="rect">
            <a:avLst/>
          </a:prstGeom>
        </p:spPr>
        <p:txBody>
          <a:bodyPr wrap="square">
            <a:spAutoFit/>
          </a:bodyPr>
          <a:lstStyle/>
          <a:p>
            <a:r>
              <a:rPr lang="en-US" sz="2000" dirty="0">
                <a:latin typeface="Verdana" panose="020B0604030504040204" pitchFamily="34" charset="0"/>
                <a:ea typeface="Verdana" panose="020B0604030504040204" pitchFamily="34" charset="0"/>
                <a:cs typeface="Verdana" panose="020B0604030504040204" pitchFamily="34" charset="0"/>
              </a:rPr>
              <a:t>U.S. Department of Commerce Activities (CONT)</a:t>
            </a:r>
          </a:p>
          <a:p>
            <a:pPr marL="285750" indent="-285750">
              <a:buFont typeface="Arial" panose="020B0604020202020204" pitchFamily="34" charset="0"/>
              <a:buChar char="•"/>
              <a:defRPr/>
            </a:pPr>
            <a:r>
              <a:rPr lang="en-US" cap="small" spc="300" dirty="0">
                <a:latin typeface="Verdana" panose="020B0604030504040204" pitchFamily="34" charset="0"/>
                <a:ea typeface="Verdana" panose="020B0604030504040204" pitchFamily="34" charset="0"/>
                <a:cs typeface="Verdana" panose="020B0604030504040204" pitchFamily="34" charset="0"/>
              </a:rPr>
              <a:t> </a:t>
            </a:r>
            <a:r>
              <a:rPr lang="en-US" sz="2000" cap="small" spc="300" dirty="0">
                <a:latin typeface="Verdana" panose="020B0604030504040204" pitchFamily="34" charset="0"/>
                <a:ea typeface="Verdana" panose="020B0604030504040204" pitchFamily="34" charset="0"/>
                <a:cs typeface="Verdana" panose="020B0604030504040204" pitchFamily="34" charset="0"/>
              </a:rPr>
              <a:t>Promoting Impact Investing (MBDA)</a:t>
            </a:r>
          </a:p>
          <a:p>
            <a:pPr marL="914400" lvl="1" indent="-457200">
              <a:buFont typeface="Arial" panose="020B0604020202020204" pitchFamily="34" charset="0"/>
              <a:buChar char="•"/>
              <a:defRPr/>
            </a:pPr>
            <a:r>
              <a:rPr lang="en-US" sz="2000" cap="small" spc="300" dirty="0">
                <a:latin typeface="Verdana" panose="020B0604030504040204" pitchFamily="34" charset="0"/>
                <a:ea typeface="Verdana" panose="020B0604030504040204" pitchFamily="34" charset="0"/>
                <a:cs typeface="Verdana" panose="020B0604030504040204" pitchFamily="34" charset="0"/>
              </a:rPr>
              <a:t>Collaboration with FRB NY and OFN private and NGO capital.</a:t>
            </a:r>
          </a:p>
          <a:p>
            <a:pPr marL="342900" indent="-342900">
              <a:buFont typeface="Arial" panose="020B0604020202020204" pitchFamily="34" charset="0"/>
              <a:buChar char="•"/>
            </a:pPr>
            <a:r>
              <a:rPr lang="en-US" sz="2000" cap="small" spc="300" dirty="0">
                <a:latin typeface="Verdana" panose="020B0604030504040204" pitchFamily="34" charset="0"/>
                <a:ea typeface="Verdana" panose="020B0604030504040204" pitchFamily="34" charset="0"/>
                <a:cs typeface="Verdana" panose="020B0604030504040204" pitchFamily="34" charset="0"/>
              </a:rPr>
              <a:t>Community Development Finance Institutions (CDFI) (MBDA)</a:t>
            </a:r>
          </a:p>
          <a:p>
            <a:pPr marL="800100" lvl="1" indent="-342900">
              <a:buFont typeface="Arial" panose="020B0604020202020204" pitchFamily="34" charset="0"/>
              <a:buChar char="•"/>
            </a:pPr>
            <a:r>
              <a:rPr lang="en-US" sz="2000" cap="small" spc="300" dirty="0">
                <a:latin typeface="Verdana" panose="020B0604030504040204" pitchFamily="34" charset="0"/>
                <a:ea typeface="Verdana" panose="020B0604030504040204" pitchFamily="34" charset="0"/>
                <a:cs typeface="Verdana" panose="020B0604030504040204" pitchFamily="34" charset="0"/>
              </a:rPr>
              <a:t>Increase access to capital through CDFIs.</a:t>
            </a:r>
          </a:p>
        </p:txBody>
      </p:sp>
      <p:sp>
        <p:nvSpPr>
          <p:cNvPr id="10" name="Rectangle 10"/>
          <p:cNvSpPr>
            <a:spLocks noGrp="1" noChangeArrowheads="1"/>
          </p:cNvSpPr>
          <p:nvPr>
            <p:ph type="title"/>
          </p:nvPr>
        </p:nvSpPr>
        <p:spPr>
          <a:xfrm>
            <a:off x="542925" y="410766"/>
            <a:ext cx="8143875" cy="1143000"/>
          </a:xfrm>
        </p:spPr>
        <p:txBody>
          <a:bodyPr/>
          <a:lstStyle/>
          <a:p>
            <a:pPr eaLnBrk="1" hangingPunct="1"/>
            <a:r>
              <a:rPr lang="en-US" sz="3600" b="0" cap="small" spc="300" dirty="0">
                <a:latin typeface="Century Gothic" panose="020B0502020202020204" pitchFamily="34" charset="0"/>
                <a:cs typeface="Verdana" pitchFamily="34" charset="0"/>
              </a:rPr>
              <a:t>About U.S. DEPARTMENT </a:t>
            </a:r>
            <a:br>
              <a:rPr lang="en-US" sz="3600" b="0" cap="small" spc="300" dirty="0">
                <a:latin typeface="Century Gothic" panose="020B0502020202020204" pitchFamily="34" charset="0"/>
                <a:cs typeface="Verdana" pitchFamily="34" charset="0"/>
              </a:rPr>
            </a:br>
            <a:r>
              <a:rPr lang="en-US" sz="3600" b="0" cap="small" spc="300" dirty="0">
                <a:latin typeface="Century Gothic" panose="020B0502020202020204" pitchFamily="34" charset="0"/>
                <a:cs typeface="Verdana" pitchFamily="34" charset="0"/>
              </a:rPr>
              <a:t>OF COMMERCE</a:t>
            </a:r>
            <a:br>
              <a:rPr lang="en-US" sz="2800" dirty="0">
                <a:latin typeface="Verdana" pitchFamily="34" charset="0"/>
                <a:cs typeface="Verdana" pitchFamily="34" charset="0"/>
              </a:rPr>
            </a:br>
            <a:endParaRPr lang="en-US" sz="1800" dirty="0">
              <a:solidFill>
                <a:srgbClr val="000099"/>
              </a:solidFill>
              <a:latin typeface="Arial" pitchFamily="34" charset="0"/>
              <a:cs typeface="Verdana" pitchFamily="34" charset="0"/>
            </a:endParaRPr>
          </a:p>
        </p:txBody>
      </p:sp>
    </p:spTree>
    <p:extLst>
      <p:ext uri="{BB962C8B-B14F-4D97-AF65-F5344CB8AC3E}">
        <p14:creationId xmlns:p14="http://schemas.microsoft.com/office/powerpoint/2010/main" val="18054601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14"/>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tretch>
            <a:fillRect/>
          </a:stretch>
        </p:blipFill>
        <p:spPr bwMode="auto">
          <a:xfrm>
            <a:off x="380929" y="2817763"/>
            <a:ext cx="8412480" cy="3452428"/>
          </a:xfrm>
          <a:prstGeom prst="rect">
            <a:avLst/>
          </a:prstGeom>
          <a:noFill/>
          <a:ln>
            <a:noFill/>
          </a:ln>
          <a:effectLst>
            <a:reflection endPos="0" dist="508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2AE2A7B0-664B-4651-9B28-94A8C769AF0B}" type="slidenum">
              <a:rPr lang="en-US" smtClean="0">
                <a:latin typeface="Times New Roman" pitchFamily="18" charset="0"/>
                <a:cs typeface="Tahoma" pitchFamily="34" charset="0"/>
              </a:rPr>
              <a:pPr eaLnBrk="1" fontAlgn="base" hangingPunct="1">
                <a:spcBef>
                  <a:spcPct val="0"/>
                </a:spcBef>
                <a:spcAft>
                  <a:spcPct val="0"/>
                </a:spcAft>
              </a:pPr>
              <a:t>8</a:t>
            </a:fld>
            <a:endParaRPr lang="en-US" dirty="0">
              <a:latin typeface="Times New Roman" pitchFamily="18" charset="0"/>
              <a:cs typeface="Tahoma" pitchFamily="34" charset="0"/>
            </a:endParaRPr>
          </a:p>
        </p:txBody>
      </p:sp>
      <p:sp>
        <p:nvSpPr>
          <p:cNvPr id="9" name="TextBox 8"/>
          <p:cNvSpPr txBox="1"/>
          <p:nvPr/>
        </p:nvSpPr>
        <p:spPr>
          <a:xfrm>
            <a:off x="2370667" y="3041614"/>
            <a:ext cx="4447822" cy="1261884"/>
          </a:xfrm>
          <a:prstGeom prst="rect">
            <a:avLst/>
          </a:prstGeom>
          <a:noFill/>
        </p:spPr>
        <p:txBody>
          <a:bodyPr wrap="square">
            <a:spAutoFit/>
          </a:bodyPr>
          <a:lstStyle/>
          <a:p>
            <a:pPr algn="ctr">
              <a:defRPr/>
            </a:pPr>
            <a:r>
              <a:rPr lang="en-US" sz="2800" b="1" cap="small" spc="300" dirty="0">
                <a:solidFill>
                  <a:schemeClr val="tx2"/>
                </a:solidFill>
                <a:latin typeface="Utsaah" pitchFamily="34" charset="0"/>
                <a:cs typeface="Utsaah" pitchFamily="34" charset="0"/>
              </a:rPr>
              <a:t>Vision</a:t>
            </a:r>
          </a:p>
          <a:p>
            <a:pPr algn="ctr">
              <a:defRPr/>
            </a:pPr>
            <a:r>
              <a:rPr lang="en-US" sz="2400" b="1" dirty="0">
                <a:solidFill>
                  <a:schemeClr val="tx1">
                    <a:lumMod val="75000"/>
                    <a:lumOff val="25000"/>
                  </a:schemeClr>
                </a:solidFill>
                <a:latin typeface="Utsaah" pitchFamily="34" charset="0"/>
                <a:cs typeface="Utsaah" pitchFamily="34" charset="0"/>
              </a:rPr>
              <a:t>Economic prosperity for all American business enterprises</a:t>
            </a:r>
          </a:p>
        </p:txBody>
      </p:sp>
      <p:sp>
        <p:nvSpPr>
          <p:cNvPr id="16" name="TextBox 15"/>
          <p:cNvSpPr txBox="1"/>
          <p:nvPr/>
        </p:nvSpPr>
        <p:spPr>
          <a:xfrm>
            <a:off x="942622" y="4482673"/>
            <a:ext cx="7303911" cy="1631216"/>
          </a:xfrm>
          <a:prstGeom prst="rect">
            <a:avLst/>
          </a:prstGeom>
          <a:noFill/>
        </p:spPr>
        <p:txBody>
          <a:bodyPr wrap="square">
            <a:spAutoFit/>
          </a:bodyPr>
          <a:lstStyle/>
          <a:p>
            <a:pPr algn="ctr">
              <a:defRPr/>
            </a:pPr>
            <a:r>
              <a:rPr lang="en-US" sz="2800" b="1" cap="small" spc="300" dirty="0">
                <a:solidFill>
                  <a:schemeClr val="tx2"/>
                </a:solidFill>
                <a:latin typeface="Utsaah" pitchFamily="34" charset="0"/>
                <a:cs typeface="Utsaah" pitchFamily="34" charset="0"/>
              </a:rPr>
              <a:t>Mission</a:t>
            </a:r>
          </a:p>
          <a:p>
            <a:pPr algn="ctr">
              <a:defRPr/>
            </a:pPr>
            <a:r>
              <a:rPr lang="en-US" sz="2400" b="1" dirty="0">
                <a:solidFill>
                  <a:schemeClr val="tx1">
                    <a:lumMod val="75000"/>
                    <a:lumOff val="25000"/>
                  </a:schemeClr>
                </a:solidFill>
                <a:latin typeface="Utsaah" pitchFamily="34" charset="0"/>
                <a:cs typeface="Utsaah" pitchFamily="34" charset="0"/>
              </a:rPr>
              <a:t>To promote the growth of minority-owned business through the mobilization and advancement of public and private sector programs, policy, and research</a:t>
            </a:r>
          </a:p>
        </p:txBody>
      </p:sp>
      <p:sp>
        <p:nvSpPr>
          <p:cNvPr id="2" name="Rectangle 1"/>
          <p:cNvSpPr/>
          <p:nvPr/>
        </p:nvSpPr>
        <p:spPr>
          <a:xfrm>
            <a:off x="542925" y="1432768"/>
            <a:ext cx="8088489" cy="1384995"/>
          </a:xfrm>
          <a:prstGeom prst="rect">
            <a:avLst/>
          </a:prstGeom>
        </p:spPr>
        <p:txBody>
          <a:bodyPr wrap="square">
            <a:spAutoFit/>
          </a:bodyPr>
          <a:lstStyle/>
          <a:p>
            <a:r>
              <a:rPr lang="en-US" sz="2800" dirty="0">
                <a:latin typeface="+mn-lt"/>
              </a:rPr>
              <a:t>MBDA is an agency of the </a:t>
            </a:r>
            <a:r>
              <a:rPr lang="en-US" sz="2800" b="1" cap="small" dirty="0">
                <a:solidFill>
                  <a:schemeClr val="tx2"/>
                </a:solidFill>
                <a:latin typeface="+mn-lt"/>
              </a:rPr>
              <a:t>U.S. Department of Commerce </a:t>
            </a:r>
            <a:r>
              <a:rPr lang="en-US" sz="2800" dirty="0">
                <a:latin typeface="+mn-lt"/>
              </a:rPr>
              <a:t>working on behalf of the nation’s 8 million minority-owned firms in support of their growth and global competitiveness.</a:t>
            </a:r>
          </a:p>
        </p:txBody>
      </p:sp>
      <p:sp>
        <p:nvSpPr>
          <p:cNvPr id="10" name="Rectangle 10"/>
          <p:cNvSpPr>
            <a:spLocks noGrp="1" noChangeArrowheads="1"/>
          </p:cNvSpPr>
          <p:nvPr>
            <p:ph type="title"/>
          </p:nvPr>
        </p:nvSpPr>
        <p:spPr>
          <a:xfrm>
            <a:off x="542925" y="247650"/>
            <a:ext cx="8143875" cy="1143000"/>
          </a:xfrm>
        </p:spPr>
        <p:txBody>
          <a:bodyPr/>
          <a:lstStyle/>
          <a:p>
            <a:pPr eaLnBrk="1" hangingPunct="1"/>
            <a:r>
              <a:rPr lang="en-US" sz="3600" b="0" cap="small" spc="300" dirty="0">
                <a:latin typeface="Century Gothic" panose="020B0502020202020204" pitchFamily="34" charset="0"/>
                <a:cs typeface="Verdana" pitchFamily="34" charset="0"/>
              </a:rPr>
              <a:t>About MBDA</a:t>
            </a:r>
            <a:br>
              <a:rPr lang="en-US" sz="2800" dirty="0">
                <a:latin typeface="Verdana" pitchFamily="34" charset="0"/>
                <a:cs typeface="Verdana" pitchFamily="34" charset="0"/>
              </a:rPr>
            </a:br>
            <a:endParaRPr lang="en-US" sz="1800" dirty="0">
              <a:solidFill>
                <a:srgbClr val="000099"/>
              </a:solidFill>
              <a:latin typeface="Arial" pitchFamily="34" charset="0"/>
              <a:cs typeface="Verdana" pitchFamily="34" charset="0"/>
            </a:endParaRPr>
          </a:p>
        </p:txBody>
      </p:sp>
    </p:spTree>
    <p:extLst>
      <p:ext uri="{BB962C8B-B14F-4D97-AF65-F5344CB8AC3E}">
        <p14:creationId xmlns:p14="http://schemas.microsoft.com/office/powerpoint/2010/main" val="6134881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930D6614-71CC-4CB2-A055-99C9EE530B1F}" type="slidenum">
              <a:rPr lang="en-US" smtClean="0">
                <a:latin typeface="Times New Roman" pitchFamily="18" charset="0"/>
                <a:cs typeface="Tahoma" pitchFamily="34" charset="0"/>
              </a:rPr>
              <a:pPr eaLnBrk="1" fontAlgn="base" hangingPunct="1">
                <a:spcBef>
                  <a:spcPct val="0"/>
                </a:spcBef>
                <a:spcAft>
                  <a:spcPct val="0"/>
                </a:spcAft>
              </a:pPr>
              <a:t>9</a:t>
            </a:fld>
            <a:endParaRPr lang="en-US" dirty="0">
              <a:latin typeface="Times New Roman" pitchFamily="18" charset="0"/>
              <a:cs typeface="Tahoma" pitchFamily="34" charset="0"/>
            </a:endParaRPr>
          </a:p>
        </p:txBody>
      </p:sp>
      <p:sp>
        <p:nvSpPr>
          <p:cNvPr id="14341" name="Rectangle 8"/>
          <p:cNvSpPr>
            <a:spLocks noGrp="1" noChangeArrowheads="1"/>
          </p:cNvSpPr>
          <p:nvPr>
            <p:ph type="body" idx="1"/>
          </p:nvPr>
        </p:nvSpPr>
        <p:spPr>
          <a:xfrm>
            <a:off x="542925" y="1286933"/>
            <a:ext cx="8143875" cy="5215467"/>
          </a:xfrm>
        </p:spPr>
        <p:txBody>
          <a:bodyPr/>
          <a:lstStyle/>
          <a:p>
            <a:pPr eaLnBrk="1" hangingPunct="1">
              <a:lnSpc>
                <a:spcPct val="80000"/>
              </a:lnSpc>
              <a:buFontTx/>
              <a:buNone/>
              <a:defRPr/>
            </a:pPr>
            <a:endParaRPr lang="en-US" sz="1800" dirty="0">
              <a:latin typeface="Arial" charset="0"/>
              <a:ea typeface="+mn-ea"/>
            </a:endParaRPr>
          </a:p>
          <a:p>
            <a:pPr marL="0" indent="0" eaLnBrk="1" hangingPunct="1">
              <a:lnSpc>
                <a:spcPct val="80000"/>
              </a:lnSpc>
              <a:spcBef>
                <a:spcPts val="0"/>
              </a:spcBef>
              <a:spcAft>
                <a:spcPts val="600"/>
              </a:spcAft>
              <a:buNone/>
              <a:defRPr/>
            </a:pPr>
            <a:r>
              <a:rPr lang="en-US" sz="2400" b="1" cap="small" dirty="0">
                <a:solidFill>
                  <a:srgbClr val="004693"/>
                </a:solidFill>
              </a:rPr>
              <a:t>Business Development </a:t>
            </a:r>
          </a:p>
          <a:p>
            <a:pPr marL="0" indent="0" eaLnBrk="1" hangingPunct="1">
              <a:lnSpc>
                <a:spcPct val="80000"/>
              </a:lnSpc>
              <a:spcBef>
                <a:spcPts val="0"/>
              </a:spcBef>
              <a:spcAft>
                <a:spcPts val="600"/>
              </a:spcAft>
              <a:buNone/>
              <a:defRPr/>
            </a:pPr>
            <a:r>
              <a:rPr lang="en-US" b="1" cap="small" dirty="0">
                <a:solidFill>
                  <a:schemeClr val="tx2"/>
                </a:solidFill>
                <a:latin typeface="+mn-lt"/>
                <a:ea typeface="+mn-ea"/>
              </a:rPr>
              <a:t>	</a:t>
            </a:r>
            <a:r>
              <a:rPr lang="en-US" dirty="0">
                <a:latin typeface="+mn-lt"/>
                <a:ea typeface="+mn-ea"/>
              </a:rPr>
              <a:t>Maximize</a:t>
            </a:r>
            <a:r>
              <a:rPr lang="en-US" b="1" cap="small" dirty="0">
                <a:solidFill>
                  <a:schemeClr val="accent1"/>
                </a:solidFill>
                <a:latin typeface="+mn-lt"/>
                <a:ea typeface="+mn-ea"/>
              </a:rPr>
              <a:t> </a:t>
            </a:r>
            <a:r>
              <a:rPr lang="en-US" b="1" cap="small" dirty="0">
                <a:latin typeface="+mn-lt"/>
                <a:ea typeface="+mn-ea"/>
              </a:rPr>
              <a:t>job creation </a:t>
            </a:r>
            <a:r>
              <a:rPr lang="en-US" dirty="0">
                <a:latin typeface="+mn-lt"/>
                <a:ea typeface="+mn-ea"/>
              </a:rPr>
              <a:t>and </a:t>
            </a:r>
            <a:r>
              <a:rPr lang="en-US" b="1" cap="small" dirty="0">
                <a:latin typeface="+mn-lt"/>
                <a:ea typeface="+mn-ea"/>
              </a:rPr>
              <a:t>global competitiveness </a:t>
            </a:r>
            <a:r>
              <a:rPr lang="en-US" dirty="0">
                <a:latin typeface="+mn-lt"/>
                <a:ea typeface="+mn-ea"/>
              </a:rPr>
              <a:t>for U.S. minority-owned 	businesses through increased access to capital, contracts and markets.</a:t>
            </a:r>
          </a:p>
          <a:p>
            <a:pPr marL="0" indent="0" algn="ctr" eaLnBrk="1" hangingPunct="1">
              <a:spcBef>
                <a:spcPts val="0"/>
              </a:spcBef>
              <a:spcAft>
                <a:spcPts val="1200"/>
              </a:spcAft>
              <a:buNone/>
              <a:defRPr/>
            </a:pPr>
            <a:endParaRPr lang="en-US" sz="1000" dirty="0">
              <a:solidFill>
                <a:schemeClr val="tx2">
                  <a:lumMod val="75000"/>
                </a:schemeClr>
              </a:solidFill>
              <a:latin typeface="+mn-lt"/>
              <a:ea typeface="+mn-ea"/>
            </a:endParaRPr>
          </a:p>
          <a:p>
            <a:pPr marL="0" indent="0" eaLnBrk="1" hangingPunct="1">
              <a:spcBef>
                <a:spcPts val="0"/>
              </a:spcBef>
              <a:spcAft>
                <a:spcPts val="600"/>
              </a:spcAft>
              <a:buNone/>
              <a:defRPr/>
            </a:pPr>
            <a:r>
              <a:rPr lang="en-US" sz="2400" b="1" cap="small" dirty="0">
                <a:solidFill>
                  <a:srgbClr val="004693"/>
                </a:solidFill>
              </a:rPr>
              <a:t>Education, Research and Information </a:t>
            </a:r>
          </a:p>
          <a:p>
            <a:pPr marL="0" indent="0" eaLnBrk="1" hangingPunct="1">
              <a:spcBef>
                <a:spcPts val="0"/>
              </a:spcBef>
              <a:spcAft>
                <a:spcPts val="600"/>
              </a:spcAft>
              <a:buNone/>
              <a:defRPr/>
            </a:pPr>
            <a:r>
              <a:rPr lang="en-US" b="1" cap="small" dirty="0">
                <a:solidFill>
                  <a:schemeClr val="tx2"/>
                </a:solidFill>
                <a:latin typeface="+mn-lt"/>
                <a:ea typeface="+mn-ea"/>
              </a:rPr>
              <a:t>	</a:t>
            </a:r>
            <a:r>
              <a:rPr lang="en-US" b="1" cap="small" dirty="0"/>
              <a:t>produce</a:t>
            </a:r>
            <a:r>
              <a:rPr lang="en-US" b="1" cap="small" dirty="0">
                <a:solidFill>
                  <a:schemeClr val="tx2"/>
                </a:solidFill>
              </a:rPr>
              <a:t> </a:t>
            </a:r>
            <a:r>
              <a:rPr lang="en-US" dirty="0">
                <a:latin typeface="+mn-lt"/>
                <a:ea typeface="+mn-ea"/>
              </a:rPr>
              <a:t>and </a:t>
            </a:r>
            <a:r>
              <a:rPr lang="en-US" b="1" cap="small" dirty="0"/>
              <a:t>promote information </a:t>
            </a:r>
            <a:r>
              <a:rPr lang="en-US" dirty="0">
                <a:latin typeface="+mn-lt"/>
                <a:ea typeface="+mn-ea"/>
              </a:rPr>
              <a:t>for and about minority business enterprises. </a:t>
            </a:r>
          </a:p>
          <a:p>
            <a:pPr marL="0" indent="0" algn="ctr" eaLnBrk="1" hangingPunct="1">
              <a:spcBef>
                <a:spcPts val="0"/>
              </a:spcBef>
              <a:spcAft>
                <a:spcPts val="1200"/>
              </a:spcAft>
              <a:buNone/>
              <a:defRPr/>
            </a:pPr>
            <a:endParaRPr lang="en-US" sz="1000" dirty="0">
              <a:solidFill>
                <a:schemeClr val="tx2">
                  <a:lumMod val="75000"/>
                </a:schemeClr>
              </a:solidFill>
            </a:endParaRPr>
          </a:p>
          <a:p>
            <a:pPr marL="0" indent="0" eaLnBrk="1" hangingPunct="1">
              <a:spcBef>
                <a:spcPts val="0"/>
              </a:spcBef>
              <a:spcAft>
                <a:spcPts val="600"/>
              </a:spcAft>
              <a:buNone/>
              <a:defRPr/>
            </a:pPr>
            <a:r>
              <a:rPr lang="en-US" sz="2400" b="1" cap="small" dirty="0">
                <a:solidFill>
                  <a:srgbClr val="004693"/>
                </a:solidFill>
              </a:rPr>
              <a:t>Policy, Advocacy, and Outreach</a:t>
            </a:r>
          </a:p>
          <a:p>
            <a:pPr marL="0" indent="0" eaLnBrk="1" hangingPunct="1">
              <a:lnSpc>
                <a:spcPct val="80000"/>
              </a:lnSpc>
              <a:spcBef>
                <a:spcPts val="0"/>
              </a:spcBef>
              <a:spcAft>
                <a:spcPts val="600"/>
              </a:spcAft>
              <a:buNone/>
              <a:defRPr/>
            </a:pPr>
            <a:r>
              <a:rPr lang="en-US" b="1" cap="small" dirty="0">
                <a:solidFill>
                  <a:schemeClr val="tx2"/>
                </a:solidFill>
              </a:rPr>
              <a:t>	</a:t>
            </a:r>
            <a:r>
              <a:rPr lang="en-US" dirty="0"/>
              <a:t>Create informed </a:t>
            </a:r>
            <a:r>
              <a:rPr lang="en-US" b="1" cap="small" dirty="0"/>
              <a:t>policy agendas </a:t>
            </a:r>
            <a:r>
              <a:rPr lang="en-US" dirty="0"/>
              <a:t>to </a:t>
            </a:r>
            <a:r>
              <a:rPr lang="en-US" b="1" cap="small" dirty="0"/>
              <a:t>advocate</a:t>
            </a:r>
            <a:r>
              <a:rPr lang="en-US" dirty="0"/>
              <a:t> for and to conduct </a:t>
            </a:r>
            <a:r>
              <a:rPr lang="en-US" b="1" cap="small" dirty="0"/>
              <a:t>outreach</a:t>
            </a:r>
            <a:r>
              <a:rPr lang="en-US" dirty="0"/>
              <a:t> on 	behalf of minority business enterprises. </a:t>
            </a:r>
          </a:p>
          <a:p>
            <a:pPr marL="0" indent="0" algn="ctr" eaLnBrk="1" hangingPunct="1">
              <a:spcBef>
                <a:spcPts val="0"/>
              </a:spcBef>
              <a:spcAft>
                <a:spcPts val="1200"/>
              </a:spcAft>
              <a:buNone/>
              <a:defRPr/>
            </a:pPr>
            <a:endParaRPr lang="en-US" sz="1000" dirty="0">
              <a:solidFill>
                <a:schemeClr val="tx2">
                  <a:lumMod val="75000"/>
                </a:schemeClr>
              </a:solidFill>
            </a:endParaRPr>
          </a:p>
          <a:p>
            <a:pPr marL="0" indent="0" eaLnBrk="1" hangingPunct="1">
              <a:spcBef>
                <a:spcPts val="0"/>
              </a:spcBef>
              <a:spcAft>
                <a:spcPts val="600"/>
              </a:spcAft>
              <a:buNone/>
              <a:defRPr/>
            </a:pPr>
            <a:r>
              <a:rPr lang="en-US" sz="2400" b="1" cap="small" dirty="0">
                <a:solidFill>
                  <a:srgbClr val="004693"/>
                </a:solidFill>
              </a:rPr>
              <a:t>Operational Excellence</a:t>
            </a:r>
          </a:p>
          <a:p>
            <a:pPr marL="0" indent="0" eaLnBrk="1" hangingPunct="1">
              <a:spcBef>
                <a:spcPts val="0"/>
              </a:spcBef>
              <a:spcAft>
                <a:spcPts val="600"/>
              </a:spcAft>
              <a:buNone/>
              <a:defRPr/>
            </a:pPr>
            <a:r>
              <a:rPr lang="en-US" dirty="0">
                <a:latin typeface="+mn-lt"/>
                <a:ea typeface="+mn-ea"/>
              </a:rPr>
              <a:t>	Advance agency services by being </a:t>
            </a:r>
            <a:r>
              <a:rPr lang="en-US" b="1" cap="small" dirty="0"/>
              <a:t>responsive</a:t>
            </a:r>
            <a:r>
              <a:rPr lang="en-US" dirty="0">
                <a:latin typeface="+mn-lt"/>
                <a:ea typeface="+mn-ea"/>
              </a:rPr>
              <a:t> and </a:t>
            </a:r>
            <a:r>
              <a:rPr lang="en-US" b="1" cap="small" dirty="0"/>
              <a:t>nimble</a:t>
            </a:r>
            <a:r>
              <a:rPr lang="en-US" dirty="0">
                <a:latin typeface="+mn-lt"/>
                <a:ea typeface="+mn-ea"/>
              </a:rPr>
              <a:t>, rapidly adapting to the 	changes in the minority business landscape.</a:t>
            </a:r>
            <a:endParaRPr lang="en-US" sz="2200" dirty="0">
              <a:solidFill>
                <a:schemeClr val="tx2"/>
              </a:solidFill>
              <a:latin typeface="+mn-lt"/>
              <a:ea typeface="+mn-ea"/>
            </a:endParaRPr>
          </a:p>
        </p:txBody>
      </p:sp>
      <p:sp>
        <p:nvSpPr>
          <p:cNvPr id="7172" name="Rectangle 10"/>
          <p:cNvSpPr>
            <a:spLocks noGrp="1" noChangeArrowheads="1"/>
          </p:cNvSpPr>
          <p:nvPr>
            <p:ph type="title"/>
          </p:nvPr>
        </p:nvSpPr>
        <p:spPr/>
        <p:txBody>
          <a:bodyPr/>
          <a:lstStyle/>
          <a:p>
            <a:pPr eaLnBrk="1" hangingPunct="1"/>
            <a:r>
              <a:rPr lang="en-US" sz="3600" b="0" cap="small" spc="300" dirty="0">
                <a:latin typeface="Century Gothic" panose="020B0502020202020204" pitchFamily="34" charset="0"/>
                <a:cs typeface="Verdana" pitchFamily="34" charset="0"/>
              </a:rPr>
              <a:t>Strategic Focus</a:t>
            </a:r>
            <a:br>
              <a:rPr lang="en-US" sz="2800" dirty="0">
                <a:latin typeface="Verdana" pitchFamily="34" charset="0"/>
                <a:cs typeface="Verdana" pitchFamily="34" charset="0"/>
              </a:rPr>
            </a:br>
            <a:endParaRPr lang="en-US" sz="1800" dirty="0">
              <a:solidFill>
                <a:srgbClr val="000099"/>
              </a:solidFill>
              <a:latin typeface="Arial" pitchFamily="34" charset="0"/>
              <a:cs typeface="Verdana"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BDA 2012 Style">
      <a:majorFont>
        <a:latin typeface="Aharoni"/>
        <a:ea typeface=""/>
        <a:cs typeface=""/>
      </a:majorFont>
      <a:minorFont>
        <a:latin typeface="Utsaah"/>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E6F98057F9B4E4A9074557544921D96" ma:contentTypeVersion="1" ma:contentTypeDescription="Create a new document." ma:contentTypeScope="" ma:versionID="92de0730acfee59adf4e3127819433b5">
  <xsd:schema xmlns:xsd="http://www.w3.org/2001/XMLSchema" xmlns:xs="http://www.w3.org/2001/XMLSchema" xmlns:p="http://schemas.microsoft.com/office/2006/metadata/properties" xmlns:ns1="http://schemas.microsoft.com/sharepoint/v3" targetNamespace="http://schemas.microsoft.com/office/2006/metadata/properties" ma:root="true" ma:fieldsID="48c5b5cd9b8d25ff6dd15848836f427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C559001C-2001-48F4-87CF-54EFA5C0120D}"/>
</file>

<file path=customXml/itemProps2.xml><?xml version="1.0" encoding="utf-8"?>
<ds:datastoreItem xmlns:ds="http://schemas.openxmlformats.org/officeDocument/2006/customXml" ds:itemID="{8C14C0E4-E465-46F3-B45A-7C45E5FF7924}"/>
</file>

<file path=customXml/itemProps3.xml><?xml version="1.0" encoding="utf-8"?>
<ds:datastoreItem xmlns:ds="http://schemas.openxmlformats.org/officeDocument/2006/customXml" ds:itemID="{D939AA5B-13CA-42D2-92A8-5360C663E386}"/>
</file>

<file path=docProps/app.xml><?xml version="1.0" encoding="utf-8"?>
<Properties xmlns="http://schemas.openxmlformats.org/officeDocument/2006/extended-properties" xmlns:vt="http://schemas.openxmlformats.org/officeDocument/2006/docPropsVTypes">
  <TotalTime>0</TotalTime>
  <Words>1314</Words>
  <Application>Microsoft Office PowerPoint</Application>
  <PresentationFormat>On-screen Show (4:3)</PresentationFormat>
  <Paragraphs>234</Paragraphs>
  <Slides>24</Slides>
  <Notes>24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vt:i4>
      </vt:variant>
    </vt:vector>
  </HeadingPairs>
  <TitlesOfParts>
    <vt:vector size="34" baseType="lpstr">
      <vt:lpstr>Century Gothic</vt:lpstr>
      <vt:lpstr>Tahoma</vt:lpstr>
      <vt:lpstr>Wingdings</vt:lpstr>
      <vt:lpstr>Utsaah</vt:lpstr>
      <vt:lpstr>Calibri</vt:lpstr>
      <vt:lpstr>Times New Roman</vt:lpstr>
      <vt:lpstr>Arial</vt:lpstr>
      <vt:lpstr>Verdana</vt:lpstr>
      <vt:lpstr>Symbol</vt:lpstr>
      <vt:lpstr>Office Theme</vt:lpstr>
      <vt:lpstr>Leonardo San Roman Senior Advisor</vt:lpstr>
      <vt:lpstr>About U.S. DEPARTMENT  OF COMMERCE </vt:lpstr>
      <vt:lpstr>About U.S. DEPARTMENT  OF COMMERCE </vt:lpstr>
      <vt:lpstr>About U.S. DEPARTMENT  OF COMMERCE </vt:lpstr>
      <vt:lpstr>About U.S. DEPARTMENT  OF COMMERCE </vt:lpstr>
      <vt:lpstr>About U.S. DEPARTMENT  OF COMMERCE </vt:lpstr>
      <vt:lpstr>About U.S. DEPARTMENT  OF COMMERCE </vt:lpstr>
      <vt:lpstr>About MBDA </vt:lpstr>
      <vt:lpstr>Strategic Focus </vt:lpstr>
      <vt:lpstr>     Who we serve:    Minority Business Enterprises</vt:lpstr>
      <vt:lpstr>U.S. Minority Business Enterprises</vt:lpstr>
      <vt:lpstr>U.S. Minority Business Growth (2002 – 2007)</vt:lpstr>
      <vt:lpstr>U.S. Minority-Owned Firms &amp;  Export Sales (2007)</vt:lpstr>
      <vt:lpstr>     What we do:    MBDA Business Center Network</vt:lpstr>
      <vt:lpstr>MBDA Business Centers</vt:lpstr>
      <vt:lpstr>MBDA Services: Access to Capital</vt:lpstr>
      <vt:lpstr>MBDA Services: Access to Contracts</vt:lpstr>
      <vt:lpstr>MBDA Services: Access to Markets</vt:lpstr>
      <vt:lpstr>Expanded Services: Specialty Expertise in the Network</vt:lpstr>
      <vt:lpstr>     Results achieved:    FY2014 Performance Report</vt:lpstr>
      <vt:lpstr>MBDA Contracts &amp; Capital</vt:lpstr>
      <vt:lpstr>MBDA Job Creation &amp; Retention</vt:lpstr>
      <vt:lpstr>Summary</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2015-06-19T16:23:14Z</dcterms:created>
  <dcterms:modified xsi:type="dcterms:W3CDTF">2016-09-15T11:09:41Z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0x0101002E6F98057F9B4E4A9074557544921D96</vt:lpwstr>
  </property>
</Properties>
</file>